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82" r:id="rId4"/>
    <p:sldId id="257" r:id="rId5"/>
    <p:sldId id="281" r:id="rId6"/>
    <p:sldId id="260" r:id="rId7"/>
    <p:sldId id="284" r:id="rId8"/>
    <p:sldId id="285" r:id="rId9"/>
    <p:sldId id="262" r:id="rId10"/>
    <p:sldId id="263" r:id="rId11"/>
    <p:sldId id="286" r:id="rId12"/>
    <p:sldId id="287" r:id="rId13"/>
    <p:sldId id="264" r:id="rId14"/>
    <p:sldId id="266" r:id="rId15"/>
    <p:sldId id="267" r:id="rId16"/>
    <p:sldId id="268" r:id="rId17"/>
    <p:sldId id="269" r:id="rId18"/>
    <p:sldId id="270" r:id="rId19"/>
    <p:sldId id="271" r:id="rId20"/>
    <p:sldId id="288" r:id="rId21"/>
    <p:sldId id="289" r:id="rId22"/>
    <p:sldId id="272" r:id="rId23"/>
    <p:sldId id="275" r:id="rId24"/>
    <p:sldId id="290" r:id="rId25"/>
    <p:sldId id="291" r:id="rId26"/>
    <p:sldId id="292" r:id="rId27"/>
    <p:sldId id="276" r:id="rId28"/>
    <p:sldId id="277" r:id="rId29"/>
    <p:sldId id="278" r:id="rId30"/>
    <p:sldId id="279" r:id="rId31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Georgia" panose="02040502050405020303" pitchFamily="18" charset="0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ivmMi9PrYfW2+igVwwfn/5HO4g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4703A4-B96A-4D08-AF36-4CBFD4A64A56}">
  <a:tblStyle styleId="{174703A4-B96A-4D08-AF36-4CBFD4A64A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B80E240-1B5C-42B6-929E-B40648A4FBCC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00" d="100"/>
          <a:sy n="300" d="100"/>
        </p:scale>
        <p:origin x="-4814" y="-47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cambios</a:t>
            </a:r>
            <a:r>
              <a:rPr lang="en-US" dirty="0"/>
              <a:t> </a:t>
            </a:r>
            <a:r>
              <a:rPr lang="en-US" dirty="0" err="1"/>
              <a:t>vemos</a:t>
            </a:r>
            <a:r>
              <a:rPr lang="en-US" dirty="0"/>
              <a:t>? Más </a:t>
            </a:r>
            <a:r>
              <a:rPr lang="en-US" dirty="0" err="1"/>
              <a:t>fuentes</a:t>
            </a:r>
            <a:r>
              <a:rPr lang="en-US" dirty="0"/>
              <a:t> </a:t>
            </a:r>
            <a:r>
              <a:rPr lang="en-US" dirty="0" err="1"/>
              <a:t>renovables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¿</a:t>
            </a:r>
            <a:r>
              <a:rPr lang="en-US" dirty="0" err="1"/>
              <a:t>Ventajas</a:t>
            </a:r>
            <a:r>
              <a:rPr lang="en-US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¿</a:t>
            </a:r>
            <a:r>
              <a:rPr lang="en-US" dirty="0" err="1"/>
              <a:t>Inconvenientes</a:t>
            </a:r>
            <a:r>
              <a:rPr lang="en-US" dirty="0"/>
              <a:t>? </a:t>
            </a:r>
            <a:r>
              <a:rPr lang="en-US" dirty="0" err="1"/>
              <a:t>Difíciles</a:t>
            </a:r>
            <a:r>
              <a:rPr lang="en-US" dirty="0"/>
              <a:t> de </a:t>
            </a:r>
            <a:r>
              <a:rPr lang="en-US" dirty="0" err="1"/>
              <a:t>predecir</a:t>
            </a:r>
            <a:r>
              <a:rPr lang="en-US" dirty="0"/>
              <a:t>, INTERMITENTES y NO FLEXIBLES.</a:t>
            </a:r>
            <a:endParaRPr dirty="0"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6575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cambios</a:t>
            </a:r>
            <a:r>
              <a:rPr lang="en-US" dirty="0"/>
              <a:t> </a:t>
            </a:r>
            <a:r>
              <a:rPr lang="en-US" dirty="0" err="1"/>
              <a:t>vemos</a:t>
            </a:r>
            <a:r>
              <a:rPr lang="en-US" dirty="0"/>
              <a:t>? Más </a:t>
            </a:r>
            <a:r>
              <a:rPr lang="en-US" dirty="0" err="1"/>
              <a:t>fuentes</a:t>
            </a:r>
            <a:r>
              <a:rPr lang="en-US" dirty="0"/>
              <a:t> </a:t>
            </a:r>
            <a:r>
              <a:rPr lang="en-US" dirty="0" err="1"/>
              <a:t>renovables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¿</a:t>
            </a:r>
            <a:r>
              <a:rPr lang="en-US" dirty="0" err="1"/>
              <a:t>Ventajas</a:t>
            </a:r>
            <a:r>
              <a:rPr lang="en-US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¿</a:t>
            </a:r>
            <a:r>
              <a:rPr lang="en-US" dirty="0" err="1"/>
              <a:t>Inconvenientes</a:t>
            </a:r>
            <a:r>
              <a:rPr lang="en-US" dirty="0"/>
              <a:t>? </a:t>
            </a:r>
            <a:r>
              <a:rPr lang="en-US" dirty="0" err="1"/>
              <a:t>Difíciles</a:t>
            </a:r>
            <a:r>
              <a:rPr lang="en-US" dirty="0"/>
              <a:t> de </a:t>
            </a:r>
            <a:r>
              <a:rPr lang="en-US" dirty="0" err="1"/>
              <a:t>predecir</a:t>
            </a:r>
            <a:r>
              <a:rPr lang="en-US" dirty="0"/>
              <a:t>, INTERMITENTES y NO FLEXIBLES.</a:t>
            </a:r>
            <a:endParaRPr dirty="0"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0686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40155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38964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0551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0508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77490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17103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7604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38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1799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7"/>
          <p:cNvSpPr txBox="1">
            <a:spLocks noGrp="1"/>
          </p:cNvSpPr>
          <p:nvPr>
            <p:ph type="subTitle" idx="1"/>
          </p:nvPr>
        </p:nvSpPr>
        <p:spPr>
          <a:xfrm>
            <a:off x="1143000" y="3440348"/>
            <a:ext cx="6858000" cy="8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  <a:defRPr sz="3200">
                <a:solidFill>
                  <a:srgbClr val="7F7F7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2" name="Google Shape;22;p27"/>
          <p:cNvSpPr txBox="1">
            <a:spLocks noGrp="1"/>
          </p:cNvSpPr>
          <p:nvPr>
            <p:ph type="dt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7"/>
          <p:cNvSpPr txBox="1">
            <a:spLocks noGrp="1"/>
          </p:cNvSpPr>
          <p:nvPr>
            <p:ph type="ft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7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25" name="Google Shape;25;p27"/>
          <p:cNvSpPr/>
          <p:nvPr/>
        </p:nvSpPr>
        <p:spPr>
          <a:xfrm>
            <a:off x="1827530" y="2323131"/>
            <a:ext cx="548893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Posgrado Smart Energy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8"/>
          <p:cNvSpPr txBox="1">
            <a:spLocks noGrp="1"/>
          </p:cNvSpPr>
          <p:nvPr>
            <p:ph type="body" idx="1"/>
          </p:nvPr>
        </p:nvSpPr>
        <p:spPr>
          <a:xfrm>
            <a:off x="628650" y="2237517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28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9"/>
          <p:cNvSpPr txBox="1">
            <a:spLocks noGrp="1"/>
          </p:cNvSpPr>
          <p:nvPr>
            <p:ph type="title"/>
          </p:nvPr>
        </p:nvSpPr>
        <p:spPr>
          <a:xfrm>
            <a:off x="629841" y="1235674"/>
            <a:ext cx="7886700" cy="578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9"/>
          <p:cNvSpPr txBox="1">
            <a:spLocks noGrp="1"/>
          </p:cNvSpPr>
          <p:nvPr>
            <p:ph type="body" idx="1"/>
          </p:nvPr>
        </p:nvSpPr>
        <p:spPr>
          <a:xfrm>
            <a:off x="629842" y="2002441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3" name="Google Shape;33;p29"/>
          <p:cNvSpPr txBox="1">
            <a:spLocks noGrp="1"/>
          </p:cNvSpPr>
          <p:nvPr>
            <p:ph type="body" idx="2"/>
          </p:nvPr>
        </p:nvSpPr>
        <p:spPr>
          <a:xfrm>
            <a:off x="629842" y="2826353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29"/>
          <p:cNvSpPr txBox="1">
            <a:spLocks noGrp="1"/>
          </p:cNvSpPr>
          <p:nvPr>
            <p:ph type="body" idx="3"/>
          </p:nvPr>
        </p:nvSpPr>
        <p:spPr>
          <a:xfrm>
            <a:off x="4629152" y="2002441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29"/>
          <p:cNvSpPr txBox="1">
            <a:spLocks noGrp="1"/>
          </p:cNvSpPr>
          <p:nvPr>
            <p:ph type="body" idx="4"/>
          </p:nvPr>
        </p:nvSpPr>
        <p:spPr>
          <a:xfrm>
            <a:off x="4629152" y="2826353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9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0"/>
          <p:cNvSpPr txBox="1">
            <a:spLocks noGrp="1"/>
          </p:cNvSpPr>
          <p:nvPr>
            <p:ph type="title"/>
          </p:nvPr>
        </p:nvSpPr>
        <p:spPr>
          <a:xfrm>
            <a:off x="628650" y="1213627"/>
            <a:ext cx="7886700" cy="738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0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>
            <a:spLocks noGrp="1"/>
          </p:cNvSpPr>
          <p:nvPr>
            <p:ph type="dt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1"/>
          <p:cNvSpPr txBox="1">
            <a:spLocks noGrp="1"/>
          </p:cNvSpPr>
          <p:nvPr>
            <p:ph type="ft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1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2"/>
          <p:cNvSpPr txBox="1">
            <a:spLocks noGrp="1"/>
          </p:cNvSpPr>
          <p:nvPr>
            <p:ph type="body" idx="1"/>
          </p:nvPr>
        </p:nvSpPr>
        <p:spPr>
          <a:xfrm>
            <a:off x="3887391" y="987430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7" name="Google Shape;47;p32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" name="Google Shape;48;p32"/>
          <p:cNvSpPr txBox="1">
            <a:spLocks noGrp="1"/>
          </p:cNvSpPr>
          <p:nvPr>
            <p:ph type="dt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2"/>
          <p:cNvSpPr txBox="1">
            <a:spLocks noGrp="1"/>
          </p:cNvSpPr>
          <p:nvPr>
            <p:ph type="ft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2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3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3"/>
          <p:cNvSpPr>
            <a:spLocks noGrp="1"/>
          </p:cNvSpPr>
          <p:nvPr>
            <p:ph type="pic" idx="2"/>
          </p:nvPr>
        </p:nvSpPr>
        <p:spPr>
          <a:xfrm>
            <a:off x="3887391" y="987430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4" name="Google Shape;54;p33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33"/>
          <p:cNvSpPr txBox="1">
            <a:spLocks noGrp="1"/>
          </p:cNvSpPr>
          <p:nvPr>
            <p:ph type="dt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3"/>
          <p:cNvSpPr txBox="1">
            <a:spLocks noGrp="1"/>
          </p:cNvSpPr>
          <p:nvPr>
            <p:ph type="ft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3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4"/>
          <p:cNvSpPr txBox="1"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4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34"/>
          <p:cNvSpPr txBox="1">
            <a:spLocks noGrp="1"/>
          </p:cNvSpPr>
          <p:nvPr>
            <p:ph type="dt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4"/>
          <p:cNvSpPr txBox="1">
            <a:spLocks noGrp="1"/>
          </p:cNvSpPr>
          <p:nvPr>
            <p:ph type="ft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4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5"/>
          <p:cNvSpPr txBox="1">
            <a:spLocks noGrp="1"/>
          </p:cNvSpPr>
          <p:nvPr>
            <p:ph type="title"/>
          </p:nvPr>
        </p:nvSpPr>
        <p:spPr>
          <a:xfrm rot="5400000">
            <a:off x="4623595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5"/>
          <p:cNvSpPr txBox="1">
            <a:spLocks noGrp="1"/>
          </p:cNvSpPr>
          <p:nvPr>
            <p:ph type="body" idx="1"/>
          </p:nvPr>
        </p:nvSpPr>
        <p:spPr>
          <a:xfrm rot="5400000">
            <a:off x="623096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35"/>
          <p:cNvSpPr txBox="1">
            <a:spLocks noGrp="1"/>
          </p:cNvSpPr>
          <p:nvPr>
            <p:ph type="dt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5"/>
          <p:cNvSpPr txBox="1">
            <a:spLocks noGrp="1"/>
          </p:cNvSpPr>
          <p:nvPr>
            <p:ph type="ft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35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dt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6"/>
          <p:cNvSpPr txBox="1">
            <a:spLocks noGrp="1"/>
          </p:cNvSpPr>
          <p:nvPr>
            <p:ph type="ft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6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pic>
        <p:nvPicPr>
          <p:cNvPr id="15" name="Google Shape;15;p2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0" y="-2"/>
            <a:ext cx="9150440" cy="1079157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6"/>
          <p:cNvSpPr/>
          <p:nvPr/>
        </p:nvSpPr>
        <p:spPr>
          <a:xfrm>
            <a:off x="3649362" y="0"/>
            <a:ext cx="3023287" cy="6604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6"/>
          <p:cNvSpPr/>
          <p:nvPr/>
        </p:nvSpPr>
        <p:spPr>
          <a:xfrm>
            <a:off x="-6440" y="660400"/>
            <a:ext cx="9150440" cy="418755"/>
          </a:xfrm>
          <a:prstGeom prst="rect">
            <a:avLst/>
          </a:prstGeom>
          <a:solidFill>
            <a:srgbClr val="006D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26"/>
          <p:cNvPicPr preferRelativeResize="0"/>
          <p:nvPr/>
        </p:nvPicPr>
        <p:blipFill rotWithShape="1">
          <a:blip r:embed="rId12">
            <a:alphaModFix/>
          </a:blip>
          <a:srcRect b="14569"/>
          <a:stretch/>
        </p:blipFill>
        <p:spPr>
          <a:xfrm>
            <a:off x="4755354" y="-20733"/>
            <a:ext cx="1923126" cy="109886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6"/>
          <p:cNvSpPr txBox="1"/>
          <p:nvPr/>
        </p:nvSpPr>
        <p:spPr>
          <a:xfrm>
            <a:off x="183498" y="400620"/>
            <a:ext cx="2405449" cy="947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SMART ENERGY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rc.jene@upc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adriano.caprara@upc.edu" TargetMode="External"/><Relationship Id="rId4" Type="http://schemas.openxmlformats.org/officeDocument/2006/relationships/hyperlink" Target="mailto:marc.micolau@upc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manda.ree.es/visiona/peninsula/demandaqh/acumulada/2024-05-07" TargetMode="Externa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manda.ree.es/visiona/peninsula/nacional/total/2024-5-7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ia.be/en/grid-data/balancing/imbalance-prices-15-mi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sios.ree.es/es/mercados-y-precio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rmovault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rmovault.com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ibber.com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tetherev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jene/Digital_Energy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"/>
          <p:cNvSpPr txBox="1">
            <a:spLocks noGrp="1"/>
          </p:cNvSpPr>
          <p:nvPr>
            <p:ph type="subTitle" idx="1"/>
          </p:nvPr>
        </p:nvSpPr>
        <p:spPr>
          <a:xfrm>
            <a:off x="1143000" y="3243553"/>
            <a:ext cx="6858000" cy="61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None/>
            </a:pPr>
            <a:r>
              <a:rPr lang="es-ES"/>
              <a:t>Digitalización de la energía</a:t>
            </a:r>
            <a:endParaRPr/>
          </a:p>
        </p:txBody>
      </p:sp>
      <p:sp>
        <p:nvSpPr>
          <p:cNvPr id="75" name="Google Shape;75;p1"/>
          <p:cNvSpPr txBox="1"/>
          <p:nvPr/>
        </p:nvSpPr>
        <p:spPr>
          <a:xfrm>
            <a:off x="0" y="3808603"/>
            <a:ext cx="9144000" cy="3049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ES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Profesores: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 Jené Vinuesa</a:t>
            </a:r>
            <a:b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marc.jene@upc.edu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 </a:t>
            </a:r>
            <a:r>
              <a:rPr lang="es-ES" sz="1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Micolau</a:t>
            </a: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Puerto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ES" sz="1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marc.micolau@upc.edu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E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Adriano </a:t>
            </a:r>
            <a:r>
              <a:rPr lang="es-E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Caprara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ES" sz="18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adriano.caprara@upc.edu</a:t>
            </a:r>
            <a:r>
              <a:rPr lang="es-E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s-E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/>
              <a:t>Gestión activa de la demanda (DSM)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32E6F2-2E59-4D9B-AC06-110B85DD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949860"/>
            <a:ext cx="7886700" cy="4351338"/>
          </a:xfrm>
        </p:spPr>
        <p:txBody>
          <a:bodyPr/>
          <a:lstStyle/>
          <a:p>
            <a:r>
              <a:rPr lang="en-US" dirty="0"/>
              <a:t>Mix </a:t>
            </a:r>
            <a:r>
              <a:rPr lang="en-US" dirty="0" err="1"/>
              <a:t>energético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peninsula </a:t>
            </a:r>
            <a:r>
              <a:rPr lang="en-US" dirty="0" err="1"/>
              <a:t>hace</a:t>
            </a:r>
            <a:r>
              <a:rPr lang="en-US" dirty="0"/>
              <a:t> 10 </a:t>
            </a:r>
            <a:r>
              <a:rPr lang="en-US" dirty="0" err="1"/>
              <a:t>años</a:t>
            </a:r>
            <a:endParaRPr lang="en-150" dirty="0"/>
          </a:p>
        </p:txBody>
      </p:sp>
      <p:sp>
        <p:nvSpPr>
          <p:cNvPr id="159" name="Google Shape;159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10</a:t>
            </a:fld>
            <a:endParaRPr/>
          </a:p>
        </p:txBody>
      </p:sp>
      <p:sp>
        <p:nvSpPr>
          <p:cNvPr id="160" name="Google Shape;160;p8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DA628-7889-4D38-9669-46C6A854D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3" y="2662849"/>
            <a:ext cx="9099174" cy="341421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/>
              <a:t>Gestión activa de la demanda (DSM)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32E6F2-2E59-4D9B-AC06-110B85DD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949860"/>
            <a:ext cx="7886700" cy="4351338"/>
          </a:xfrm>
        </p:spPr>
        <p:txBody>
          <a:bodyPr/>
          <a:lstStyle/>
          <a:p>
            <a:r>
              <a:rPr lang="en-US" dirty="0"/>
              <a:t>Mix </a:t>
            </a:r>
            <a:r>
              <a:rPr lang="en-US" dirty="0" err="1"/>
              <a:t>energético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peninsula </a:t>
            </a:r>
            <a:r>
              <a:rPr lang="en-US" dirty="0" err="1"/>
              <a:t>hace</a:t>
            </a:r>
            <a:r>
              <a:rPr lang="en-US" dirty="0"/>
              <a:t> 2 días.</a:t>
            </a:r>
            <a:endParaRPr lang="en-150" dirty="0"/>
          </a:p>
        </p:txBody>
      </p:sp>
      <p:sp>
        <p:nvSpPr>
          <p:cNvPr id="159" name="Google Shape;159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11</a:t>
            </a:fld>
            <a:endParaRPr/>
          </a:p>
        </p:txBody>
      </p:sp>
      <p:sp>
        <p:nvSpPr>
          <p:cNvPr id="160" name="Google Shape;160;p8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E66EDA-590D-462C-A708-24030094A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54498"/>
            <a:ext cx="9144000" cy="346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431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/>
              <a:t>Gestión activa de la demanda (DSM)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32E6F2-2E59-4D9B-AC06-110B85DDCE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949860"/>
            <a:ext cx="7886700" cy="4351338"/>
          </a:xfrm>
        </p:spPr>
        <p:txBody>
          <a:bodyPr/>
          <a:lstStyle/>
          <a:p>
            <a:r>
              <a:rPr lang="en-US" dirty="0"/>
              <a:t>Mix </a:t>
            </a:r>
            <a:r>
              <a:rPr lang="en-US" dirty="0" err="1"/>
              <a:t>energético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peninsula </a:t>
            </a:r>
            <a:r>
              <a:rPr lang="en-US" dirty="0" err="1"/>
              <a:t>ayer</a:t>
            </a:r>
            <a:r>
              <a:rPr lang="en-US" dirty="0"/>
              <a:t>.</a:t>
            </a:r>
            <a:endParaRPr lang="en-150" dirty="0"/>
          </a:p>
        </p:txBody>
      </p:sp>
      <p:sp>
        <p:nvSpPr>
          <p:cNvPr id="159" name="Google Shape;159;p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12</a:t>
            </a:fld>
            <a:endParaRPr/>
          </a:p>
        </p:txBody>
      </p:sp>
      <p:sp>
        <p:nvSpPr>
          <p:cNvPr id="160" name="Google Shape;160;p8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CE465-B1F5-46E7-9E1A-9D04922C8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1800"/>
            <a:ext cx="4571666" cy="23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FA2AE-0278-4A1A-8E3F-78393B687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018" y="2971800"/>
            <a:ext cx="4576982" cy="234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4BBD9C3-8E4F-4B08-9844-249106703BED}"/>
              </a:ext>
            </a:extLst>
          </p:cNvPr>
          <p:cNvSpPr txBox="1"/>
          <p:nvPr/>
        </p:nvSpPr>
        <p:spPr>
          <a:xfrm>
            <a:off x="787974" y="5669571"/>
            <a:ext cx="75580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Fuente: </a:t>
            </a:r>
            <a:r>
              <a:rPr lang="en-150" dirty="0">
                <a:hlinkClick r:id="rId5"/>
              </a:rPr>
              <a:t>https://demanda.ree.es/visiona/peninsula/demandaqh/acumulada/2024-05-07</a:t>
            </a:r>
            <a:r>
              <a:rPr lang="en-US" dirty="0"/>
              <a:t> </a:t>
            </a:r>
            <a:endParaRPr lang="en-150" dirty="0"/>
          </a:p>
        </p:txBody>
      </p:sp>
    </p:spTree>
    <p:extLst>
      <p:ext uri="{BB962C8B-B14F-4D97-AF65-F5344CB8AC3E}">
        <p14:creationId xmlns:p14="http://schemas.microsoft.com/office/powerpoint/2010/main" val="1359361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9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/>
              <a:t>Gestión activa de la demanda (DSM)</a:t>
            </a:r>
            <a:endParaRPr/>
          </a:p>
        </p:txBody>
      </p:sp>
      <p:sp>
        <p:nvSpPr>
          <p:cNvPr id="168" name="Google Shape;168;p9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13</a:t>
            </a:fld>
            <a:endParaRPr/>
          </a:p>
        </p:txBody>
      </p:sp>
      <p:sp>
        <p:nvSpPr>
          <p:cNvPr id="169" name="Google Shape;169;p9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F5524D-6AC5-4A8B-A5AE-ADA918A2E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4367"/>
            <a:ext cx="9144000" cy="39318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DF9C48C-A55D-4576-8ECB-1212D15410A7}"/>
              </a:ext>
            </a:extLst>
          </p:cNvPr>
          <p:cNvSpPr txBox="1"/>
          <p:nvPr/>
        </p:nvSpPr>
        <p:spPr>
          <a:xfrm>
            <a:off x="1333500" y="6165855"/>
            <a:ext cx="6477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Fuente: </a:t>
            </a:r>
            <a:r>
              <a:rPr lang="en-150" dirty="0">
                <a:hlinkClick r:id="rId4"/>
              </a:rPr>
              <a:t>https://demanda.ree.es/visiona/peninsula/nacional/total/2024-5-7</a:t>
            </a:r>
            <a:r>
              <a:rPr lang="en-US" dirty="0"/>
              <a:t> </a:t>
            </a:r>
            <a:endParaRPr lang="en-1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/>
              <a:t>Gestión activa de la demanda (DSM)</a:t>
            </a:r>
            <a:endParaRPr/>
          </a:p>
        </p:txBody>
      </p:sp>
      <p:sp>
        <p:nvSpPr>
          <p:cNvPr id="186" name="Google Shape;186;p11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14</a:t>
            </a:fld>
            <a:endParaRPr/>
          </a:p>
        </p:txBody>
      </p:sp>
      <p:sp>
        <p:nvSpPr>
          <p:cNvPr id="187" name="Google Shape;187;p11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sp>
        <p:nvSpPr>
          <p:cNvPr id="188" name="Google Shape;188;p11"/>
          <p:cNvSpPr txBox="1"/>
          <p:nvPr/>
        </p:nvSpPr>
        <p:spPr>
          <a:xfrm>
            <a:off x="424309" y="1937967"/>
            <a:ext cx="8295381" cy="2996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r>
              <a:rPr lang="es-ES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Definiciones</a:t>
            </a:r>
            <a:r>
              <a:rPr lang="es-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endParaRPr/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Acciones que influyen en la </a:t>
            </a:r>
            <a:r>
              <a:rPr lang="es-ES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cantidad</a:t>
            </a:r>
            <a:r>
              <a:rPr lang="es-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 los </a:t>
            </a:r>
            <a:r>
              <a:rPr lang="es-ES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patrones</a:t>
            </a:r>
            <a:r>
              <a:rPr lang="es-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del </a:t>
            </a:r>
            <a:r>
              <a:rPr lang="es-ES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consumo energético </a:t>
            </a:r>
            <a:r>
              <a:rPr lang="es-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 los usuarios finales. </a:t>
            </a:r>
            <a:endParaRPr/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Conjunto de acciones que intentan </a:t>
            </a:r>
            <a:r>
              <a:rPr lang="es-ES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influir</a:t>
            </a:r>
            <a:r>
              <a:rPr lang="es-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sobre el </a:t>
            </a:r>
            <a:r>
              <a:rPr lang="es-ES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uso</a:t>
            </a:r>
            <a:r>
              <a:rPr lang="es-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que los consumidores hacen de la </a:t>
            </a:r>
            <a:r>
              <a:rPr lang="es-ES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electricidad</a:t>
            </a:r>
            <a:r>
              <a:rPr lang="es-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de forma que se produzcan los cambios deseados, tanto para producir un </a:t>
            </a:r>
            <a:r>
              <a:rPr lang="es-ES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ahorro de energía </a:t>
            </a:r>
            <a:r>
              <a:rPr lang="es-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como para </a:t>
            </a:r>
            <a:r>
              <a:rPr lang="es-ES" sz="16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aumentar la eficiencia</a:t>
            </a:r>
            <a:r>
              <a:rPr lang="es-ES"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ya sea en el ámbito individual como en la curva de demanda agregada.</a:t>
            </a:r>
            <a:endParaRPr sz="1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9" name="Google Shape;189;p11" descr="Demand Side Management with Gas Engines | Peak Shav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6667" y="4882592"/>
            <a:ext cx="3870664" cy="1776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/>
              <a:t>Gestión activa de la demanda (DSM)</a:t>
            </a:r>
            <a:endParaRPr/>
          </a:p>
        </p:txBody>
      </p:sp>
      <p:sp>
        <p:nvSpPr>
          <p:cNvPr id="195" name="Google Shape;195;p12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15</a:t>
            </a:fld>
            <a:endParaRPr/>
          </a:p>
        </p:txBody>
      </p:sp>
      <p:sp>
        <p:nvSpPr>
          <p:cNvPr id="196" name="Google Shape;196;p12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sp>
        <p:nvSpPr>
          <p:cNvPr id="197" name="Google Shape;197;p12"/>
          <p:cNvSpPr txBox="1"/>
          <p:nvPr/>
        </p:nvSpPr>
        <p:spPr>
          <a:xfrm>
            <a:off x="424309" y="2049969"/>
            <a:ext cx="8295381" cy="2996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</a:pPr>
            <a:r>
              <a:rPr lang="es-ES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Sistema eléctrico:</a:t>
            </a:r>
            <a:endParaRPr lang="es-ES" dirty="0">
              <a:ea typeface="Open Sans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E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Energía Generada = Energía consumida </a:t>
            </a:r>
            <a:r>
              <a:rPr lang="es-ES" sz="2000" b="1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!!</a:t>
            </a:r>
            <a:endParaRPr lang="es-ES" dirty="0">
              <a:ea typeface="Open Sans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E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Menos energías fósiles</a:t>
            </a:r>
            <a:r>
              <a:rPr lang="es-ES"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s-ES" sz="2000" b="0" i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más energías renovables.</a:t>
            </a:r>
            <a:endParaRPr lang="es-ES" b="0" i="0" u="none" strike="noStrike" cap="none" dirty="0">
              <a:ea typeface="Open Sans"/>
            </a:endParaRP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ES" sz="2000" b="0" u="none" strike="noStrike" cap="none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Los generadores tradicionales aportan inercia al sistema para mantener la frecuencia estable.</a:t>
            </a:r>
          </a:p>
          <a:p>
            <a:pPr marL="342900" marR="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Energías renovables son intermitentes y no controlables.</a:t>
            </a:r>
            <a:endParaRPr lang="es-ES" sz="2000" b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1714500" marR="0" lvl="3" indent="-215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8" name="Google Shape;198;p12" descr="AEMO | Energy Explained: Frequenc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242" y="4794879"/>
            <a:ext cx="5879513" cy="1928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3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/>
              <a:t>Gestión activa de la demanda (DSM)</a:t>
            </a:r>
            <a:endParaRPr/>
          </a:p>
        </p:txBody>
      </p:sp>
      <p:sp>
        <p:nvSpPr>
          <p:cNvPr id="204" name="Google Shape;204;p13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16</a:t>
            </a:fld>
            <a:endParaRPr/>
          </a:p>
        </p:txBody>
      </p:sp>
      <p:sp>
        <p:nvSpPr>
          <p:cNvPr id="205" name="Google Shape;205;p13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sp>
        <p:nvSpPr>
          <p:cNvPr id="206" name="Google Shape;206;p13"/>
          <p:cNvSpPr txBox="1"/>
          <p:nvPr/>
        </p:nvSpPr>
        <p:spPr>
          <a:xfrm>
            <a:off x="0" y="5354326"/>
            <a:ext cx="1635689" cy="1506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</a:t>
            </a:r>
            <a:b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Open Access Journals </a:t>
            </a:r>
            <a:b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900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The Demand Side Management Potential to Balance a Highly Renewable European Power System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718" y="2026851"/>
            <a:ext cx="7264632" cy="4197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/>
              <a:t>Respuesta a la Demanda (DR)</a:t>
            </a:r>
            <a:endParaRPr/>
          </a:p>
        </p:txBody>
      </p:sp>
      <p:sp>
        <p:nvSpPr>
          <p:cNvPr id="213" name="Google Shape;213;p14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17</a:t>
            </a:fld>
            <a:endParaRPr/>
          </a:p>
        </p:txBody>
      </p:sp>
      <p:sp>
        <p:nvSpPr>
          <p:cNvPr id="214" name="Google Shape;214;p14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sp>
        <p:nvSpPr>
          <p:cNvPr id="215" name="Google Shape;215;p14"/>
          <p:cNvSpPr txBox="1"/>
          <p:nvPr/>
        </p:nvSpPr>
        <p:spPr>
          <a:xfrm>
            <a:off x="424309" y="1880707"/>
            <a:ext cx="8295381" cy="174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 respuesta a la demanda se refiere a los </a:t>
            </a:r>
            <a:r>
              <a:rPr lang="es-E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cambios en el uso de la electricidad </a:t>
            </a:r>
            <a:r>
              <a:rPr lang="es-E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por parte de los </a:t>
            </a:r>
            <a:r>
              <a:rPr lang="es-E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clientes finales </a:t>
            </a:r>
            <a:r>
              <a:rPr lang="es-E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 respecto a sus patrones (curvas de carga) normales de consumo en </a:t>
            </a:r>
            <a:r>
              <a:rPr lang="es-E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respuesta a</a:t>
            </a:r>
            <a:r>
              <a:rPr lang="es-E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los </a:t>
            </a:r>
            <a:r>
              <a:rPr lang="es-E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cambios en el precio </a:t>
            </a:r>
            <a:r>
              <a:rPr lang="es-E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 la energía en el tiempo o a los </a:t>
            </a:r>
            <a:r>
              <a:rPr lang="es-ES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pagos de incentivos </a:t>
            </a:r>
            <a:r>
              <a:rPr lang="es-E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diseñados para inducir un menor uso de la electricidad cuando los precios son altos o la fiabilidad del sistema está en peligro.</a:t>
            </a:r>
            <a:endParaRPr/>
          </a:p>
        </p:txBody>
      </p:sp>
      <p:sp>
        <p:nvSpPr>
          <p:cNvPr id="216" name="Google Shape;216;p14"/>
          <p:cNvSpPr/>
          <p:nvPr/>
        </p:nvSpPr>
        <p:spPr>
          <a:xfrm>
            <a:off x="424309" y="3624404"/>
            <a:ext cx="2753897" cy="1350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 gestión de la demanda incluye varios mecanismos que actúan en distintos marcos temporales.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17" name="Google Shape;217;p14"/>
          <p:cNvGraphicFramePr/>
          <p:nvPr/>
        </p:nvGraphicFramePr>
        <p:xfrm>
          <a:off x="3249879" y="3624402"/>
          <a:ext cx="5627775" cy="2476500"/>
        </p:xfrm>
        <a:graphic>
          <a:graphicData uri="http://schemas.openxmlformats.org/drawingml/2006/table">
            <a:tbl>
              <a:tblPr firstRow="1" bandRow="1">
                <a:noFill/>
                <a:tableStyleId>{EB80E240-1B5C-42B6-929E-B40648A4FBCC}</a:tableStyleId>
              </a:tblPr>
              <a:tblGrid>
                <a:gridCol w="1875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5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5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9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u="none" strike="noStrike" cap="none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Mecanismo DSM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Impacto en el sistema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Horizonte temporal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6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Eficiencia energètica</a:t>
                      </a:r>
                      <a:endParaRPr sz="12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Consumo optimizado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Permanente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Tarifas con discriminación horaria</a:t>
                      </a:r>
                      <a:endParaRPr sz="12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Horario de consumo optimizado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Horas / Días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5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 b="1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Respuesta a la Demanda</a:t>
                      </a:r>
                      <a:endParaRPr sz="1200" b="1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Temporalmente reducido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2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Segundos / Horas</a:t>
                      </a:r>
                      <a:endParaRPr sz="12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18</a:t>
            </a:fld>
            <a:endParaRPr/>
          </a:p>
        </p:txBody>
      </p:sp>
      <p:sp>
        <p:nvSpPr>
          <p:cNvPr id="223" name="Google Shape;223;p15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pic>
        <p:nvPicPr>
          <p:cNvPr id="224" name="Google Shape;22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26863" y="1894703"/>
            <a:ext cx="5346700" cy="482677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5"/>
          <p:cNvSpPr txBox="1"/>
          <p:nvPr/>
        </p:nvSpPr>
        <p:spPr>
          <a:xfrm>
            <a:off x="69463" y="5567458"/>
            <a:ext cx="2057400" cy="129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 ScienceDirect </a:t>
            </a:r>
            <a:br>
              <a:rPr lang="es-E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900" b="1">
                <a:solidFill>
                  <a:srgbClr val="505050"/>
                </a:solidFill>
                <a:latin typeface="Georgia"/>
                <a:ea typeface="Georgia"/>
                <a:cs typeface="Georgia"/>
                <a:sym typeface="Georgia"/>
              </a:rPr>
              <a:t>Optimal operation of power system incorporating wind energy with demand side management</a:t>
            </a:r>
            <a:endParaRPr sz="900" b="1">
              <a:solidFill>
                <a:srgbClr val="50505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"/>
              <a:buFont typeface="Calibri"/>
              <a:buNone/>
            </a:pPr>
            <a:endParaRPr sz="550" b="1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/>
              <a:t>Gestión activa de la demanda (DSM)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19</a:t>
            </a:fld>
            <a:endParaRPr/>
          </a:p>
        </p:txBody>
      </p:sp>
      <p:sp>
        <p:nvSpPr>
          <p:cNvPr id="232" name="Google Shape;232;p16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pic>
        <p:nvPicPr>
          <p:cNvPr id="233" name="Google Shape;233;p16"/>
          <p:cNvPicPr preferRelativeResize="0"/>
          <p:nvPr/>
        </p:nvPicPr>
        <p:blipFill rotWithShape="1">
          <a:blip r:embed="rId3">
            <a:alphaModFix/>
          </a:blip>
          <a:srcRect r="50615"/>
          <a:stretch/>
        </p:blipFill>
        <p:spPr>
          <a:xfrm>
            <a:off x="628650" y="2148091"/>
            <a:ext cx="1181609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6"/>
          <p:cNvPicPr preferRelativeResize="0"/>
          <p:nvPr/>
        </p:nvPicPr>
        <p:blipFill rotWithShape="1">
          <a:blip r:embed="rId3">
            <a:alphaModFix/>
          </a:blip>
          <a:srcRect l="50615"/>
          <a:stretch/>
        </p:blipFill>
        <p:spPr>
          <a:xfrm>
            <a:off x="628649" y="4471631"/>
            <a:ext cx="1181609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6"/>
          <p:cNvSpPr txBox="1"/>
          <p:nvPr/>
        </p:nvSpPr>
        <p:spPr>
          <a:xfrm>
            <a:off x="1810255" y="2021386"/>
            <a:ext cx="6614651" cy="84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Recortar la demanda en los períodos de carga pico (nivelación de la carga)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Disminuye la demanda pico, disminuye la demanda energética general.</a:t>
            </a:r>
            <a:endParaRPr sz="1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16"/>
          <p:cNvSpPr txBox="1"/>
          <p:nvPr/>
        </p:nvSpPr>
        <p:spPr>
          <a:xfrm>
            <a:off x="1810255" y="2830774"/>
            <a:ext cx="6614651" cy="841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Aumentar carga durante horas no pico (nivelación de la carga)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No varia la demanda pico, aumenta la demanda energética general.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237" name="Google Shape;237;p16"/>
          <p:cNvSpPr txBox="1"/>
          <p:nvPr/>
        </p:nvSpPr>
        <p:spPr>
          <a:xfrm>
            <a:off x="1810255" y="3641200"/>
            <a:ext cx="6614651" cy="681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Desplazar carga a horas valle (nivelación de la carga)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Disminuye la demanda pico, no cambia la demanda energética general.</a:t>
            </a:r>
            <a:endParaRPr/>
          </a:p>
        </p:txBody>
      </p:sp>
      <p:sp>
        <p:nvSpPr>
          <p:cNvPr id="238" name="Google Shape;238;p16"/>
          <p:cNvSpPr txBox="1"/>
          <p:nvPr/>
        </p:nvSpPr>
        <p:spPr>
          <a:xfrm>
            <a:off x="1810256" y="4416741"/>
            <a:ext cx="6614651" cy="681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Reducir la demanda energética en general (conservación de la energía)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Disminuye la demanda pico, disminuye la demanda energética general.</a:t>
            </a:r>
            <a:endParaRPr/>
          </a:p>
        </p:txBody>
      </p:sp>
      <p:sp>
        <p:nvSpPr>
          <p:cNvPr id="239" name="Google Shape;239;p16"/>
          <p:cNvSpPr txBox="1"/>
          <p:nvPr/>
        </p:nvSpPr>
        <p:spPr>
          <a:xfrm>
            <a:off x="1810255" y="5123340"/>
            <a:ext cx="6614651" cy="681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Promoción de aplicaciones que requieren electricidad.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Puede aumentar la demanda pico, aumenta la demanda energética general.</a:t>
            </a:r>
            <a:endParaRPr dirty="0"/>
          </a:p>
        </p:txBody>
      </p:sp>
      <p:sp>
        <p:nvSpPr>
          <p:cNvPr id="240" name="Google Shape;240;p16"/>
          <p:cNvSpPr txBox="1"/>
          <p:nvPr/>
        </p:nvSpPr>
        <p:spPr>
          <a:xfrm>
            <a:off x="1810255" y="5829937"/>
            <a:ext cx="6796850" cy="681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Inducir el cambio en la carga según el suministro de energía (control de carga)</a:t>
            </a:r>
            <a:endParaRPr/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Disminuye la demanda pico, puede disminuir la demanda energética general.</a:t>
            </a:r>
            <a:endParaRPr/>
          </a:p>
        </p:txBody>
      </p:sp>
      <p:sp>
        <p:nvSpPr>
          <p:cNvPr id="241" name="Google Shape;241;p16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/>
              <a:t>Gestión activa de la demanda (DSM)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/>
              <a:t>Objetivos del módulo</a:t>
            </a:r>
            <a:endParaRPr/>
          </a:p>
        </p:txBody>
      </p:sp>
      <p:sp>
        <p:nvSpPr>
          <p:cNvPr id="99" name="Google Shape;99;p3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296061" y="1991670"/>
            <a:ext cx="8517739" cy="455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s-ES" sz="220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Fomentar la capacidad de plantear y llevar a cabo un proyecto aplicado al gestión activa de cargas domesticas.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ES" sz="1600" b="1" dirty="0">
                <a:latin typeface="Arial"/>
                <a:ea typeface="Arial"/>
                <a:cs typeface="Arial"/>
                <a:sym typeface="Arial"/>
              </a:rPr>
              <a:t>Conocimientos a alcanzar: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Entender el rol de la </a:t>
            </a:r>
            <a:r>
              <a:rPr lang="es-ES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gestión activa de la demanda </a:t>
            </a:r>
            <a: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un contexto de sistemas energéticos locales, y su impacto económico, social y ambiental.</a:t>
            </a:r>
            <a:endParaRPr lang="en-150" dirty="0"/>
          </a:p>
          <a:p>
            <a:pPr marL="228594" marR="0" lvl="0" indent="-12699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lang="en-150"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Monitoreo de cargas domésticas, almacenamiento y representación de datos.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594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ES" sz="1600" dirty="0">
                <a:latin typeface="Arial"/>
                <a:ea typeface="Arial"/>
                <a:cs typeface="Arial"/>
                <a:sym typeface="Arial"/>
              </a:rPr>
              <a:t>Conocer las fuentes principales de </a:t>
            </a:r>
            <a:r>
              <a:rPr lang="es-ES" sz="1600" b="1" dirty="0">
                <a:latin typeface="Arial"/>
                <a:ea typeface="Arial"/>
                <a:cs typeface="Arial"/>
                <a:sym typeface="Arial"/>
              </a:rPr>
              <a:t>adquisición de datos </a:t>
            </a:r>
            <a:r>
              <a:rPr lang="es-ES" sz="1600" dirty="0">
                <a:latin typeface="Arial"/>
                <a:ea typeface="Arial"/>
                <a:cs typeface="Arial"/>
                <a:sym typeface="Arial"/>
              </a:rPr>
              <a:t>y herramientas para poder acceder a ellos.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228594" marR="0" lvl="0" indent="-22859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Llevar a cabo un </a:t>
            </a:r>
            <a:r>
              <a:rPr lang="es-ES" sz="1600" dirty="0">
                <a:latin typeface="Arial"/>
                <a:ea typeface="Arial"/>
                <a:cs typeface="Arial"/>
                <a:sym typeface="Arial"/>
              </a:rPr>
              <a:t>análisis y un proyecto relacionado con la gestión de la demanda. Siendo capaz de presentar resultados con las herramientas adquiridas y proponiendo ideas de gestión de la demanda.</a:t>
            </a: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3435" y="1131248"/>
            <a:ext cx="659936" cy="659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20</a:t>
            </a:fld>
            <a:endParaRPr/>
          </a:p>
        </p:txBody>
      </p:sp>
      <p:sp>
        <p:nvSpPr>
          <p:cNvPr id="223" name="Google Shape;223;p15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pic>
        <p:nvPicPr>
          <p:cNvPr id="224" name="Google Shape;224;p15"/>
          <p:cNvPicPr preferRelativeResize="0"/>
          <p:nvPr/>
        </p:nvPicPr>
        <p:blipFill rotWithShape="1">
          <a:blip r:embed="rId3">
            <a:alphaModFix/>
          </a:blip>
          <a:srcRect t="66913"/>
          <a:stretch/>
        </p:blipFill>
        <p:spPr>
          <a:xfrm>
            <a:off x="1898650" y="2251251"/>
            <a:ext cx="5346700" cy="159703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5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 dirty="0"/>
              <a:t>Actividad en Parejas</a:t>
            </a:r>
            <a:endParaRPr dirty="0"/>
          </a:p>
        </p:txBody>
      </p:sp>
      <p:sp>
        <p:nvSpPr>
          <p:cNvPr id="7" name="Google Shape;197;p12">
            <a:extLst>
              <a:ext uri="{FF2B5EF4-FFF2-40B4-BE49-F238E27FC236}">
                <a16:creationId xmlns:a16="http://schemas.microsoft.com/office/drawing/2014/main" id="{994D730A-C2F5-428F-B8E2-DBD7145A1638}"/>
              </a:ext>
            </a:extLst>
          </p:cNvPr>
          <p:cNvSpPr txBox="1"/>
          <p:nvPr/>
        </p:nvSpPr>
        <p:spPr>
          <a:xfrm>
            <a:off x="424309" y="4057650"/>
            <a:ext cx="8295381" cy="236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s-E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Pensar y discutir (como mínimo) una carga doméstica que permita hacer load </a:t>
            </a:r>
            <a:r>
              <a:rPr lang="es-ES" sz="16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shifting</a:t>
            </a:r>
            <a:r>
              <a:rPr lang="es-E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o que permita hacer flexible load </a:t>
            </a:r>
            <a:r>
              <a:rPr lang="es-ES" sz="16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shape</a:t>
            </a:r>
            <a:r>
              <a:rPr lang="es-E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¿Qué impacto puede tener en el confort del usuario?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¿Qué perfil de usuario estaría interesado en esta aplicación?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¿Puede tener beneficios económicos?</a:t>
            </a: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lang="es-ES" sz="20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832388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1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 dirty="0"/>
              <a:t>DSM y Mercados Energéticos</a:t>
            </a:r>
            <a:endParaRPr dirty="0"/>
          </a:p>
        </p:txBody>
      </p:sp>
      <p:sp>
        <p:nvSpPr>
          <p:cNvPr id="186" name="Google Shape;186;p11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21</a:t>
            </a:fld>
            <a:endParaRPr/>
          </a:p>
        </p:txBody>
      </p:sp>
      <p:sp>
        <p:nvSpPr>
          <p:cNvPr id="187" name="Google Shape;187;p11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sp>
        <p:nvSpPr>
          <p:cNvPr id="188" name="Google Shape;188;p11"/>
          <p:cNvSpPr txBox="1"/>
          <p:nvPr/>
        </p:nvSpPr>
        <p:spPr>
          <a:xfrm>
            <a:off x="424309" y="1937967"/>
            <a:ext cx="8295381" cy="4300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Mercado mayorista de energía: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 puede influir en la oferta y demanda de este mercado, ayudando a reducir la congestión en la red en períodos de alta demanda.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Para participar y obtener beneficios económicos, se requiere el rol de un agregador.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Mercado minorista de energía: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 el consumidor tiene una tarifa dinámica, puede ahorrarse dinero moviendo las cargas a las horas más baratas.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Mercado de Servicios a la Red y Flexibilidad:</a:t>
            </a:r>
          </a:p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</a:pPr>
            <a:r>
              <a:rPr lang="es-E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Proporcionar servicios a la red mediante flexibilidad (subidas y bajadas de consumo) se recompensa económicamente.</a:t>
            </a:r>
          </a:p>
          <a:p>
            <a:pPr marL="285750" indent="-285750" algn="just">
              <a:lnSpc>
                <a:spcPct val="150000"/>
              </a:lnSpc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r>
              <a:rPr lang="es-ES" sz="1600" b="1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Nuevos mercados </a:t>
            </a:r>
            <a:r>
              <a:rPr lang="es-E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s-ES" sz="16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e.g</a:t>
            </a:r>
            <a:r>
              <a:rPr lang="es-E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.: </a:t>
            </a:r>
            <a:r>
              <a:rPr lang="es-E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Real-Time </a:t>
            </a:r>
            <a:r>
              <a:rPr lang="es-ES" sz="16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Imbalance</a:t>
            </a:r>
            <a:r>
              <a:rPr lang="es-E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 Price – Bélgica</a:t>
            </a:r>
            <a:r>
              <a:rPr lang="es-ES" sz="16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627E5-B592-4568-A12C-C8CE5BF547F2}"/>
              </a:ext>
            </a:extLst>
          </p:cNvPr>
          <p:cNvSpPr txBox="1"/>
          <p:nvPr/>
        </p:nvSpPr>
        <p:spPr>
          <a:xfrm>
            <a:off x="5643115" y="1894703"/>
            <a:ext cx="30765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hlinkClick r:id="rId4"/>
              </a:rPr>
              <a:t>Mercados Red </a:t>
            </a:r>
            <a:r>
              <a:rPr lang="en-US" sz="1600" dirty="0" err="1">
                <a:hlinkClick r:id="rId4"/>
              </a:rPr>
              <a:t>Eléctrica</a:t>
            </a:r>
            <a:r>
              <a:rPr lang="en-US" sz="1600" dirty="0">
                <a:hlinkClick r:id="rId4"/>
              </a:rPr>
              <a:t> (</a:t>
            </a:r>
            <a:r>
              <a:rPr lang="en-US" sz="1600" dirty="0" err="1">
                <a:hlinkClick r:id="rId4"/>
              </a:rPr>
              <a:t>esios</a:t>
            </a:r>
            <a:r>
              <a:rPr lang="en-US" sz="1600" dirty="0">
                <a:hlinkClick r:id="rId4"/>
              </a:rPr>
              <a:t>)</a:t>
            </a:r>
            <a:endParaRPr lang="en-150" sz="1600" dirty="0"/>
          </a:p>
        </p:txBody>
      </p:sp>
    </p:spTree>
    <p:extLst>
      <p:ext uri="{BB962C8B-B14F-4D97-AF65-F5344CB8AC3E}">
        <p14:creationId xmlns:p14="http://schemas.microsoft.com/office/powerpoint/2010/main" val="146466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7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 dirty="0"/>
              <a:t>La importancia de la digitalización</a:t>
            </a:r>
            <a:endParaRPr dirty="0"/>
          </a:p>
        </p:txBody>
      </p:sp>
      <p:sp>
        <p:nvSpPr>
          <p:cNvPr id="247" name="Google Shape;247;p17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22</a:t>
            </a:fld>
            <a:endParaRPr/>
          </a:p>
        </p:txBody>
      </p:sp>
      <p:sp>
        <p:nvSpPr>
          <p:cNvPr id="248" name="Google Shape;248;p17"/>
          <p:cNvSpPr txBox="1"/>
          <p:nvPr/>
        </p:nvSpPr>
        <p:spPr>
          <a:xfrm>
            <a:off x="6694415" y="88900"/>
            <a:ext cx="19128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pic>
        <p:nvPicPr>
          <p:cNvPr id="249" name="Google Shape;249;p17" descr="Sensors | Free Full-Text | A Multi-Objective Demand Response Optimization  Model for Scheduling Loads in a Home Energy Management System | HTM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468" y="1984551"/>
            <a:ext cx="8465061" cy="427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150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 dirty="0"/>
              <a:t>Ejemplos Reales</a:t>
            </a:r>
            <a:br>
              <a:rPr lang="es-ES" dirty="0"/>
            </a:br>
            <a:r>
              <a:rPr lang="es-ES" u="sng" dirty="0" err="1">
                <a:hlinkClick r:id="rId3"/>
              </a:rPr>
              <a:t>Thermovault</a:t>
            </a:r>
            <a:endParaRPr u="sng" dirty="0"/>
          </a:p>
        </p:txBody>
      </p:sp>
      <p:sp>
        <p:nvSpPr>
          <p:cNvPr id="273" name="Google Shape;273;p20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23</a:t>
            </a:fld>
            <a:endParaRPr/>
          </a:p>
        </p:txBody>
      </p:sp>
      <p:sp>
        <p:nvSpPr>
          <p:cNvPr id="274" name="Google Shape;274;p20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pic>
        <p:nvPicPr>
          <p:cNvPr id="276" name="Google Shape;276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709" y="3020848"/>
            <a:ext cx="7060582" cy="270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6738" y="2977201"/>
            <a:ext cx="7230523" cy="279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546" y="2977201"/>
            <a:ext cx="7414905" cy="2820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150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 dirty="0"/>
              <a:t>Ejemplos Reales</a:t>
            </a:r>
            <a:br>
              <a:rPr lang="es-ES" dirty="0"/>
            </a:br>
            <a:r>
              <a:rPr lang="es-ES" u="sng" dirty="0" err="1">
                <a:hlinkClick r:id="rId3"/>
              </a:rPr>
              <a:t>Thermovault</a:t>
            </a:r>
            <a:endParaRPr u="sng" dirty="0"/>
          </a:p>
        </p:txBody>
      </p:sp>
      <p:sp>
        <p:nvSpPr>
          <p:cNvPr id="273" name="Google Shape;273;p20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24</a:t>
            </a:fld>
            <a:endParaRPr/>
          </a:p>
        </p:txBody>
      </p:sp>
      <p:sp>
        <p:nvSpPr>
          <p:cNvPr id="274" name="Google Shape;274;p20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4CE392-C892-4ED5-8EC3-F031C619B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131" y="2521505"/>
            <a:ext cx="7043738" cy="402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66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150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 dirty="0"/>
              <a:t>Ejemplos Reales</a:t>
            </a:r>
            <a:br>
              <a:rPr lang="es-ES" dirty="0"/>
            </a:br>
            <a:r>
              <a:rPr lang="es-ES" u="sng" dirty="0" err="1">
                <a:hlinkClick r:id="rId3"/>
              </a:rPr>
              <a:t>Tibber</a:t>
            </a:r>
            <a:endParaRPr u="sng" dirty="0"/>
          </a:p>
        </p:txBody>
      </p:sp>
      <p:sp>
        <p:nvSpPr>
          <p:cNvPr id="273" name="Google Shape;273;p20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25</a:t>
            </a:fld>
            <a:endParaRPr/>
          </a:p>
        </p:txBody>
      </p:sp>
      <p:sp>
        <p:nvSpPr>
          <p:cNvPr id="274" name="Google Shape;274;p20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096A0-C2DB-4146-818A-29A843C9D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278" y="2517387"/>
            <a:ext cx="7637441" cy="9764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AFC330-8C29-4097-9178-EF977DF285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5792" y="3442488"/>
            <a:ext cx="4984927" cy="2965243"/>
          </a:xfrm>
          <a:prstGeom prst="rect">
            <a:avLst/>
          </a:prstGeom>
        </p:spPr>
      </p:pic>
      <p:pic>
        <p:nvPicPr>
          <p:cNvPr id="2052" name="Picture 4" descr="smart-home-v2 pulse-p1">
            <a:extLst>
              <a:ext uri="{FF2B5EF4-FFF2-40B4-BE49-F238E27FC236}">
                <a16:creationId xmlns:a16="http://schemas.microsoft.com/office/drawing/2014/main" id="{7A0C503F-08E0-48C5-A5FD-22508CE71C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9" r="20359"/>
          <a:stretch/>
        </p:blipFill>
        <p:spPr bwMode="auto">
          <a:xfrm>
            <a:off x="753278" y="3514845"/>
            <a:ext cx="2385109" cy="282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416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0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1507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 dirty="0"/>
              <a:t>Ejemplos Reales</a:t>
            </a:r>
            <a:br>
              <a:rPr lang="es-ES" dirty="0"/>
            </a:br>
            <a:r>
              <a:rPr lang="es-ES" u="sng" dirty="0" err="1">
                <a:hlinkClick r:id="rId3"/>
              </a:rPr>
              <a:t>Tether</a:t>
            </a:r>
            <a:r>
              <a:rPr lang="es-ES" u="sng" dirty="0">
                <a:hlinkClick r:id="rId3"/>
              </a:rPr>
              <a:t> EV</a:t>
            </a:r>
            <a:endParaRPr u="sng" dirty="0"/>
          </a:p>
        </p:txBody>
      </p:sp>
      <p:sp>
        <p:nvSpPr>
          <p:cNvPr id="273" name="Google Shape;273;p20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26</a:t>
            </a:fld>
            <a:endParaRPr/>
          </a:p>
        </p:txBody>
      </p:sp>
      <p:sp>
        <p:nvSpPr>
          <p:cNvPr id="274" name="Google Shape;274;p20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0672E-E32E-4FE9-AF0E-B726CA60E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37" y="3514725"/>
            <a:ext cx="7477125" cy="28831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BC9D67-6A19-4CD6-83E6-B531D5FD2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19" y="2640111"/>
            <a:ext cx="8234361" cy="7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476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1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 dirty="0"/>
              <a:t>Proyecto: Data Pipeline</a:t>
            </a:r>
            <a:endParaRPr dirty="0"/>
          </a:p>
        </p:txBody>
      </p:sp>
      <p:sp>
        <p:nvSpPr>
          <p:cNvPr id="284" name="Google Shape;284;p21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27</a:t>
            </a:fld>
            <a:endParaRPr/>
          </a:p>
        </p:txBody>
      </p:sp>
      <p:sp>
        <p:nvSpPr>
          <p:cNvPr id="285" name="Google Shape;285;p21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pic>
        <p:nvPicPr>
          <p:cNvPr id="286" name="Google Shape;28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514" y="1804737"/>
            <a:ext cx="8370971" cy="4411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2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 dirty="0"/>
              <a:t>Proyecto</a:t>
            </a:r>
            <a:endParaRPr dirty="0"/>
          </a:p>
        </p:txBody>
      </p:sp>
      <p:sp>
        <p:nvSpPr>
          <p:cNvPr id="292" name="Google Shape;292;p22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28</a:t>
            </a:fld>
            <a:endParaRPr/>
          </a:p>
        </p:txBody>
      </p:sp>
      <p:sp>
        <p:nvSpPr>
          <p:cNvPr id="293" name="Google Shape;293;p22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pic>
        <p:nvPicPr>
          <p:cNvPr id="294" name="Google Shape;294;p22"/>
          <p:cNvPicPr preferRelativeResize="0"/>
          <p:nvPr/>
        </p:nvPicPr>
        <p:blipFill rotWithShape="1">
          <a:blip r:embed="rId3">
            <a:alphaModFix/>
          </a:blip>
          <a:srcRect l="3574" b="-1424"/>
          <a:stretch/>
        </p:blipFill>
        <p:spPr>
          <a:xfrm>
            <a:off x="734786" y="1992242"/>
            <a:ext cx="7674428" cy="30551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22"/>
          <p:cNvGrpSpPr/>
          <p:nvPr/>
        </p:nvGrpSpPr>
        <p:grpSpPr>
          <a:xfrm>
            <a:off x="267173" y="1613504"/>
            <a:ext cx="2856095" cy="1016650"/>
            <a:chOff x="9376914" y="494588"/>
            <a:chExt cx="3279480" cy="1016650"/>
          </a:xfrm>
        </p:grpSpPr>
        <p:sp>
          <p:nvSpPr>
            <p:cNvPr id="296" name="Google Shape;296;p22"/>
            <p:cNvSpPr/>
            <p:nvPr/>
          </p:nvSpPr>
          <p:spPr>
            <a:xfrm>
              <a:off x="9376914" y="494588"/>
              <a:ext cx="3279480" cy="1016650"/>
            </a:xfrm>
            <a:prstGeom prst="roundRect">
              <a:avLst>
                <a:gd name="adj" fmla="val 16667"/>
              </a:avLst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2"/>
            <p:cNvSpPr txBox="1"/>
            <p:nvPr/>
          </p:nvSpPr>
          <p:spPr>
            <a:xfrm>
              <a:off x="10480099" y="745491"/>
              <a:ext cx="2104527" cy="52322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8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Smart Plug</a:t>
              </a:r>
              <a:endParaRPr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8" name="Google Shape;298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848" y="1770089"/>
            <a:ext cx="724568" cy="72456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2"/>
          <p:cNvSpPr txBox="1"/>
          <p:nvPr/>
        </p:nvSpPr>
        <p:spPr>
          <a:xfrm>
            <a:off x="628650" y="5244496"/>
            <a:ext cx="7530412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Grupos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2 personas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lang="es-E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Kit de Arduino por grupo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3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/>
              <a:t>Material del Proyecto</a:t>
            </a:r>
            <a:endParaRPr/>
          </a:p>
        </p:txBody>
      </p:sp>
      <p:sp>
        <p:nvSpPr>
          <p:cNvPr id="305" name="Google Shape;305;p23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29</a:t>
            </a:fld>
            <a:endParaRPr/>
          </a:p>
        </p:txBody>
      </p:sp>
      <p:sp>
        <p:nvSpPr>
          <p:cNvPr id="306" name="Google Shape;306;p23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pic>
        <p:nvPicPr>
          <p:cNvPr id="307" name="Google Shape;30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9131" y="4372170"/>
            <a:ext cx="1668300" cy="12512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3"/>
          <p:cNvSpPr/>
          <p:nvPr/>
        </p:nvSpPr>
        <p:spPr>
          <a:xfrm>
            <a:off x="537408" y="5690656"/>
            <a:ext cx="797794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fecha límite de devolución del será el </a:t>
            </a:r>
            <a:r>
              <a:rPr lang="es-ES" sz="1800" b="1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 de Junio del 2024</a:t>
            </a:r>
            <a:r>
              <a:rPr lang="es-ES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aunque se recomienda entregarlo en la última clase del módulo. </a:t>
            </a:r>
            <a:br>
              <a:rPr lang="es-ES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ES" sz="18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ruega devolverlo lo más ordenado posible.</a:t>
            </a:r>
            <a:endParaRPr sz="1800" i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23" descr="http://www.intorobotics.com/wp-content/uploads/2013/12/robotstarterlknv-dhf-dsf0dsf0ds7f6ds5fds-0004.jpg"/>
          <p:cNvPicPr preferRelativeResize="0"/>
          <p:nvPr/>
        </p:nvPicPr>
        <p:blipFill rotWithShape="1">
          <a:blip r:embed="rId4">
            <a:alphaModFix/>
          </a:blip>
          <a:srcRect l="2702" t="14478" r="4053" b="7278"/>
          <a:stretch/>
        </p:blipFill>
        <p:spPr>
          <a:xfrm>
            <a:off x="1641652" y="2760989"/>
            <a:ext cx="2884727" cy="165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38414" y="2760989"/>
            <a:ext cx="2462644" cy="161118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3"/>
          <p:cNvSpPr/>
          <p:nvPr/>
        </p:nvSpPr>
        <p:spPr>
          <a:xfrm>
            <a:off x="-8653" y="1894703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kit contiene todos los elementos y herramientas esenciales para la realización del proyecto. En caso de necesitar más componentes, se puede pedir.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 dirty="0"/>
              <a:t>Resumen del proyecto</a:t>
            </a:r>
            <a:endParaRPr dirty="0"/>
          </a:p>
        </p:txBody>
      </p:sp>
      <p:sp>
        <p:nvSpPr>
          <p:cNvPr id="99" name="Google Shape;99;p3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  <p:sp>
        <p:nvSpPr>
          <p:cNvPr id="100" name="Google Shape;100;p3"/>
          <p:cNvSpPr txBox="1">
            <a:spLocks noGrp="1"/>
          </p:cNvSpPr>
          <p:nvPr>
            <p:ph type="body" idx="1"/>
          </p:nvPr>
        </p:nvSpPr>
        <p:spPr>
          <a:xfrm>
            <a:off x="296061" y="2191746"/>
            <a:ext cx="8517739" cy="415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indent="-45720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2200" b="1" dirty="0">
                <a:latin typeface="Arial"/>
                <a:cs typeface="Arial"/>
                <a:sym typeface="Arial"/>
              </a:rPr>
              <a:t>Toma de datos (corriente de la carga).</a:t>
            </a:r>
          </a:p>
          <a:p>
            <a:pPr indent="-45720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2200" b="1" dirty="0">
                <a:latin typeface="Arial"/>
                <a:cs typeface="Arial"/>
                <a:sym typeface="Arial"/>
              </a:rPr>
              <a:t>Guardar datos en un archivo (.</a:t>
            </a:r>
            <a:r>
              <a:rPr lang="es-ES" sz="2200" b="1" dirty="0" err="1">
                <a:latin typeface="Arial"/>
                <a:cs typeface="Arial"/>
                <a:sym typeface="Arial"/>
              </a:rPr>
              <a:t>csv</a:t>
            </a:r>
            <a:r>
              <a:rPr lang="es-ES" sz="2200" b="1" dirty="0">
                <a:latin typeface="Arial"/>
                <a:cs typeface="Arial"/>
                <a:sym typeface="Arial"/>
              </a:rPr>
              <a:t> o .xlsx).</a:t>
            </a:r>
          </a:p>
          <a:p>
            <a:pPr indent="-45720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2200" dirty="0">
                <a:latin typeface="Arial"/>
                <a:cs typeface="Arial"/>
                <a:sym typeface="Arial"/>
              </a:rPr>
              <a:t>Controlar la carga.</a:t>
            </a:r>
          </a:p>
          <a:p>
            <a:pPr indent="-45720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2200" b="1" dirty="0">
                <a:latin typeface="Arial"/>
                <a:cs typeface="Arial"/>
                <a:sym typeface="Arial"/>
              </a:rPr>
              <a:t>Obtener datos de una API (precio de la luz).</a:t>
            </a:r>
          </a:p>
          <a:p>
            <a:pPr indent="-45720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2200" b="1" dirty="0">
                <a:latin typeface="Arial"/>
                <a:cs typeface="Arial"/>
                <a:sym typeface="Arial"/>
              </a:rPr>
              <a:t>Análisis económico y/o ambiental.</a:t>
            </a:r>
          </a:p>
          <a:p>
            <a:pPr indent="-45720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2200" b="1" dirty="0">
                <a:latin typeface="Arial"/>
                <a:cs typeface="Arial"/>
                <a:sym typeface="Arial"/>
              </a:rPr>
              <a:t>Visualización estática.</a:t>
            </a:r>
          </a:p>
          <a:p>
            <a:pPr indent="-45720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2200" dirty="0">
                <a:latin typeface="Arial"/>
                <a:cs typeface="Arial"/>
                <a:sym typeface="Arial"/>
              </a:rPr>
              <a:t>Visualización dinámica.</a:t>
            </a:r>
          </a:p>
          <a:p>
            <a:pPr indent="-45720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2200" b="1" dirty="0">
                <a:latin typeface="Arial"/>
                <a:cs typeface="Arial"/>
                <a:sym typeface="Arial"/>
              </a:rPr>
              <a:t>Presentación e informe.</a:t>
            </a:r>
          </a:p>
        </p:txBody>
      </p:sp>
      <p:sp>
        <p:nvSpPr>
          <p:cNvPr id="101" name="Google Shape;101;p3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pic>
        <p:nvPicPr>
          <p:cNvPr id="1026" name="Picture 2" descr="Arduino Icons - Free SVG &amp; PNG Arduino Images - Noun Project">
            <a:extLst>
              <a:ext uri="{FF2B5EF4-FFF2-40B4-BE49-F238E27FC236}">
                <a16:creationId xmlns:a16="http://schemas.microsoft.com/office/drawing/2014/main" id="{F1E8B7E5-1B6B-439B-87A0-D351D9CB2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1010147"/>
            <a:ext cx="1012776" cy="101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2311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/>
              <a:t>Repositorios y material</a:t>
            </a:r>
            <a:endParaRPr/>
          </a:p>
        </p:txBody>
      </p:sp>
      <p:sp>
        <p:nvSpPr>
          <p:cNvPr id="317" name="Google Shape;317;p24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30</a:t>
            </a:fld>
            <a:endParaRPr/>
          </a:p>
        </p:txBody>
      </p:sp>
      <p:sp>
        <p:nvSpPr>
          <p:cNvPr id="318" name="Google Shape;318;p24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sp>
        <p:nvSpPr>
          <p:cNvPr id="319" name="Google Shape;319;p24"/>
          <p:cNvSpPr txBox="1">
            <a:spLocks noGrp="1"/>
          </p:cNvSpPr>
          <p:nvPr>
            <p:ph type="body" idx="1"/>
          </p:nvPr>
        </p:nvSpPr>
        <p:spPr>
          <a:xfrm>
            <a:off x="436228" y="2585154"/>
            <a:ext cx="8170877" cy="2497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000">
                <a:latin typeface="Arial"/>
                <a:ea typeface="Arial"/>
                <a:cs typeface="Arial"/>
                <a:sym typeface="Arial"/>
              </a:rPr>
              <a:t>Repositorio: </a:t>
            </a:r>
            <a:r>
              <a:rPr lang="es-E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https://github.com/marcjene/Digital_Energy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ES" sz="2000">
                <a:latin typeface="Arial"/>
                <a:ea typeface="Arial"/>
                <a:cs typeface="Arial"/>
                <a:sym typeface="Arial"/>
              </a:rPr>
              <a:t>Material:</a:t>
            </a:r>
            <a:endParaRPr/>
          </a:p>
          <a:p>
            <a:pPr marL="228594" lvl="0" indent="-228594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>
                <a:latin typeface="Arial"/>
                <a:ea typeface="Arial"/>
                <a:cs typeface="Arial"/>
                <a:sym typeface="Arial"/>
              </a:rPr>
              <a:t>Guias de las prácticas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28594" lvl="0" indent="-228594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>
                <a:latin typeface="Arial"/>
                <a:ea typeface="Arial"/>
                <a:cs typeface="Arial"/>
                <a:sym typeface="Arial"/>
              </a:rPr>
              <a:t>Presentaciones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marL="228594" lvl="0" indent="-228594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ES" sz="2000">
                <a:latin typeface="Arial"/>
                <a:ea typeface="Arial"/>
                <a:cs typeface="Arial"/>
                <a:sym typeface="Arial"/>
              </a:rPr>
              <a:t>Códigos (Arduino, Python, Notebooks)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2" name="Google Shape;82;p2"/>
          <p:cNvGraphicFramePr/>
          <p:nvPr>
            <p:extLst>
              <p:ext uri="{D42A27DB-BD31-4B8C-83A1-F6EECF244321}">
                <p14:modId xmlns:p14="http://schemas.microsoft.com/office/powerpoint/2010/main" val="943469182"/>
              </p:ext>
            </p:extLst>
          </p:nvPr>
        </p:nvGraphicFramePr>
        <p:xfrm>
          <a:off x="471600" y="1923278"/>
          <a:ext cx="8200800" cy="4461652"/>
        </p:xfrm>
        <a:graphic>
          <a:graphicData uri="http://schemas.openxmlformats.org/drawingml/2006/table">
            <a:tbl>
              <a:tblPr>
                <a:noFill/>
                <a:tableStyleId>{174703A4-B96A-4D08-AF36-4CBFD4A64A56}</a:tableStyleId>
              </a:tblPr>
              <a:tblGrid>
                <a:gridCol w="163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9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01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lunes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martes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miércoles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jueves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viernes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037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037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037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037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3" name="Google Shape;83;p2"/>
          <p:cNvSpPr txBox="1"/>
          <p:nvPr/>
        </p:nvSpPr>
        <p:spPr>
          <a:xfrm>
            <a:off x="3743325" y="2526860"/>
            <a:ext cx="1657350" cy="78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Introducción, entrega del kit, montaje eléctrico</a:t>
            </a:r>
            <a:endParaRPr sz="1600" dirty="0"/>
          </a:p>
        </p:txBody>
      </p:sp>
      <p:sp>
        <p:nvSpPr>
          <p:cNvPr id="84" name="Google Shape;84;p2"/>
          <p:cNvSpPr txBox="1"/>
          <p:nvPr/>
        </p:nvSpPr>
        <p:spPr>
          <a:xfrm>
            <a:off x="2074143" y="2709112"/>
            <a:ext cx="1728787" cy="116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/>
              <a:t>Calendario </a:t>
            </a:r>
            <a:endParaRPr/>
          </a:p>
        </p:txBody>
      </p:sp>
      <p:sp>
        <p:nvSpPr>
          <p:cNvPr id="86" name="Google Shape;86;p2"/>
          <p:cNvSpPr txBox="1"/>
          <p:nvPr/>
        </p:nvSpPr>
        <p:spPr>
          <a:xfrm>
            <a:off x="435880" y="3542695"/>
            <a:ext cx="1728787" cy="75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Montaje eléctrico, monitorización y almacenamiento</a:t>
            </a:r>
            <a:endParaRPr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"/>
          <p:cNvSpPr txBox="1"/>
          <p:nvPr/>
        </p:nvSpPr>
        <p:spPr>
          <a:xfrm>
            <a:off x="3743325" y="4530551"/>
            <a:ext cx="1657350" cy="75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Presentación parcial proyecto y posibles mejoras.</a:t>
            </a:r>
            <a:endParaRPr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"/>
          <p:cNvSpPr txBox="1"/>
          <p:nvPr/>
        </p:nvSpPr>
        <p:spPr>
          <a:xfrm>
            <a:off x="3759242" y="3578789"/>
            <a:ext cx="1632101" cy="517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es-ES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APIs</a:t>
            </a:r>
            <a:r>
              <a:rPr lang="es-ES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br>
              <a:rPr lang="es-ES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Caso práctico REE.</a:t>
            </a:r>
            <a:endParaRPr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"/>
          <p:cNvSpPr txBox="1"/>
          <p:nvPr/>
        </p:nvSpPr>
        <p:spPr>
          <a:xfrm>
            <a:off x="449315" y="5522366"/>
            <a:ext cx="1701916" cy="783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Análisis económico de la carga y visualización.</a:t>
            </a:r>
            <a:endParaRPr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 txBox="1"/>
          <p:nvPr/>
        </p:nvSpPr>
        <p:spPr>
          <a:xfrm>
            <a:off x="3707607" y="5630305"/>
            <a:ext cx="1728786" cy="567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Presentación final. Resolución de dudas.</a:t>
            </a:r>
            <a:endParaRPr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sp>
        <p:nvSpPr>
          <p:cNvPr id="92" name="Google Shape;92;p2"/>
          <p:cNvSpPr txBox="1"/>
          <p:nvPr/>
        </p:nvSpPr>
        <p:spPr>
          <a:xfrm>
            <a:off x="471599" y="1591274"/>
            <a:ext cx="9454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MAYO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2" name="Google Shape;82;p2"/>
          <p:cNvGraphicFramePr/>
          <p:nvPr>
            <p:extLst>
              <p:ext uri="{D42A27DB-BD31-4B8C-83A1-F6EECF244321}">
                <p14:modId xmlns:p14="http://schemas.microsoft.com/office/powerpoint/2010/main" val="2310316326"/>
              </p:ext>
            </p:extLst>
          </p:nvPr>
        </p:nvGraphicFramePr>
        <p:xfrm>
          <a:off x="471600" y="1923278"/>
          <a:ext cx="8200800" cy="4461652"/>
        </p:xfrm>
        <a:graphic>
          <a:graphicData uri="http://schemas.openxmlformats.org/drawingml/2006/table">
            <a:tbl>
              <a:tblPr>
                <a:noFill/>
                <a:tableStyleId>{174703A4-B96A-4D08-AF36-4CBFD4A64A56}</a:tableStyleId>
              </a:tblPr>
              <a:tblGrid>
                <a:gridCol w="1639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9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39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013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lunes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martes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miércoles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jueves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600"/>
                        <a:buFont typeface="Calibri"/>
                        <a:buNone/>
                      </a:pPr>
                      <a:r>
                        <a:rPr lang="es-ES" sz="1600" b="1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viernes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037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06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07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08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09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037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037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24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037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27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s-E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Calibri"/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EA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3" name="Google Shape;83;p2"/>
          <p:cNvSpPr txBox="1"/>
          <p:nvPr/>
        </p:nvSpPr>
        <p:spPr>
          <a:xfrm>
            <a:off x="3743325" y="2557677"/>
            <a:ext cx="1657350" cy="59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 </a:t>
            </a:r>
            <a:r>
              <a:rPr lang="es-E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Micolau</a:t>
            </a:r>
            <a:endParaRPr lang="es-E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 Jené</a:t>
            </a:r>
            <a:endParaRPr sz="1600" dirty="0"/>
          </a:p>
        </p:txBody>
      </p:sp>
      <p:sp>
        <p:nvSpPr>
          <p:cNvPr id="84" name="Google Shape;84;p2"/>
          <p:cNvSpPr txBox="1"/>
          <p:nvPr/>
        </p:nvSpPr>
        <p:spPr>
          <a:xfrm>
            <a:off x="2074143" y="2709112"/>
            <a:ext cx="1728787" cy="116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2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 dirty="0"/>
              <a:t>Tutores </a:t>
            </a:r>
            <a:endParaRPr dirty="0"/>
          </a:p>
        </p:txBody>
      </p:sp>
      <p:sp>
        <p:nvSpPr>
          <p:cNvPr id="86" name="Google Shape;86;p2"/>
          <p:cNvSpPr txBox="1"/>
          <p:nvPr/>
        </p:nvSpPr>
        <p:spPr>
          <a:xfrm>
            <a:off x="435880" y="3542695"/>
            <a:ext cx="1728787" cy="75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Adriano </a:t>
            </a:r>
            <a:r>
              <a:rPr lang="es-E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Caprara</a:t>
            </a:r>
            <a:endParaRPr lang="es-E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 Jené</a:t>
            </a:r>
            <a:endParaRPr sz="1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2"/>
          <p:cNvSpPr txBox="1"/>
          <p:nvPr/>
        </p:nvSpPr>
        <p:spPr>
          <a:xfrm>
            <a:off x="3745707" y="4536779"/>
            <a:ext cx="1657350" cy="75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2"/>
          <p:cNvSpPr txBox="1"/>
          <p:nvPr/>
        </p:nvSpPr>
        <p:spPr>
          <a:xfrm>
            <a:off x="3759242" y="3578789"/>
            <a:ext cx="1632101" cy="517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Adriano </a:t>
            </a:r>
            <a:r>
              <a:rPr lang="es-ES" sz="16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Caprara</a:t>
            </a:r>
            <a:endParaRPr lang="es-ES" sz="1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 </a:t>
            </a:r>
            <a:r>
              <a:rPr lang="es-E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Micolau</a:t>
            </a:r>
            <a:endParaRPr sz="160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sp>
        <p:nvSpPr>
          <p:cNvPr id="92" name="Google Shape;92;p2"/>
          <p:cNvSpPr txBox="1"/>
          <p:nvPr/>
        </p:nvSpPr>
        <p:spPr>
          <a:xfrm>
            <a:off x="471599" y="1591274"/>
            <a:ext cx="9454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MAYO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83;p2">
            <a:extLst>
              <a:ext uri="{FF2B5EF4-FFF2-40B4-BE49-F238E27FC236}">
                <a16:creationId xmlns:a16="http://schemas.microsoft.com/office/drawing/2014/main" id="{89128970-513B-48B7-8675-3221D9D29587}"/>
              </a:ext>
            </a:extLst>
          </p:cNvPr>
          <p:cNvSpPr txBox="1"/>
          <p:nvPr/>
        </p:nvSpPr>
        <p:spPr>
          <a:xfrm>
            <a:off x="3745707" y="4658853"/>
            <a:ext cx="1657350" cy="594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 </a:t>
            </a:r>
            <a:r>
              <a:rPr lang="es-E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Micolau</a:t>
            </a:r>
            <a:endParaRPr lang="es-E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 Jené</a:t>
            </a:r>
            <a:endParaRPr sz="1600" dirty="0"/>
          </a:p>
        </p:txBody>
      </p:sp>
      <p:sp>
        <p:nvSpPr>
          <p:cNvPr id="15" name="Google Shape;88;p2">
            <a:extLst>
              <a:ext uri="{FF2B5EF4-FFF2-40B4-BE49-F238E27FC236}">
                <a16:creationId xmlns:a16="http://schemas.microsoft.com/office/drawing/2014/main" id="{F60FF198-C672-4E08-B880-DB85B82C1F58}"/>
              </a:ext>
            </a:extLst>
          </p:cNvPr>
          <p:cNvSpPr txBox="1"/>
          <p:nvPr/>
        </p:nvSpPr>
        <p:spPr>
          <a:xfrm>
            <a:off x="484222" y="5680523"/>
            <a:ext cx="1632101" cy="517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Adriano </a:t>
            </a:r>
            <a:r>
              <a:rPr lang="es-ES" sz="160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Caprara</a:t>
            </a:r>
            <a:endParaRPr lang="es-ES" sz="1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 </a:t>
            </a:r>
            <a:r>
              <a:rPr lang="es-E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Micolau</a:t>
            </a:r>
            <a:endParaRPr sz="1600" i="1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86;p2">
            <a:extLst>
              <a:ext uri="{FF2B5EF4-FFF2-40B4-BE49-F238E27FC236}">
                <a16:creationId xmlns:a16="http://schemas.microsoft.com/office/drawing/2014/main" id="{C6B4CB62-D215-4BAA-B454-C76D3139D133}"/>
              </a:ext>
            </a:extLst>
          </p:cNvPr>
          <p:cNvSpPr txBox="1"/>
          <p:nvPr/>
        </p:nvSpPr>
        <p:spPr>
          <a:xfrm>
            <a:off x="3707606" y="5621863"/>
            <a:ext cx="1728787" cy="753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Adriano </a:t>
            </a:r>
            <a:r>
              <a:rPr lang="es-E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Caprara</a:t>
            </a:r>
            <a:endParaRPr lang="es-ES"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 Jené</a:t>
            </a:r>
            <a:endParaRPr sz="1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1352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/>
          <p:nvPr/>
        </p:nvSpPr>
        <p:spPr>
          <a:xfrm>
            <a:off x="801148" y="2002393"/>
            <a:ext cx="7541703" cy="502682"/>
          </a:xfrm>
          <a:prstGeom prst="rect">
            <a:avLst/>
          </a:prstGeom>
          <a:solidFill>
            <a:srgbClr val="BBD6EE"/>
          </a:solidFill>
          <a:ln w="381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 b="1" i="1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Nota Clase </a:t>
            </a:r>
            <a:r>
              <a:rPr lang="es-ES" sz="1800" i="1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= 0,5 · </a:t>
            </a:r>
            <a:r>
              <a:rPr lang="es-ES" sz="1800" i="1" dirty="0">
                <a:solidFill>
                  <a:srgbClr val="1E4E79"/>
                </a:solidFill>
              </a:rPr>
              <a:t>TF</a:t>
            </a:r>
            <a:r>
              <a:rPr lang="es-ES" sz="1800" i="1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+ 0,1 · E</a:t>
            </a:r>
            <a:r>
              <a:rPr lang="es-ES" sz="1800" i="1" dirty="0">
                <a:solidFill>
                  <a:srgbClr val="1E4E79"/>
                </a:solidFill>
              </a:rPr>
              <a:t>P</a:t>
            </a:r>
            <a:r>
              <a:rPr lang="es-ES" sz="1800" i="1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 + 0,2 · PF + 0,1 · PP + 0,1 · TI</a:t>
            </a:r>
            <a:endParaRPr dirty="0"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/>
              <a:t>Evaluación del módulo</a:t>
            </a:r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  <p:sp>
        <p:nvSpPr>
          <p:cNvPr id="121" name="Google Shape;121;p5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4317" y="1228787"/>
            <a:ext cx="533518" cy="53351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17;p5">
            <a:extLst>
              <a:ext uri="{FF2B5EF4-FFF2-40B4-BE49-F238E27FC236}">
                <a16:creationId xmlns:a16="http://schemas.microsoft.com/office/drawing/2014/main" id="{160E9A23-6DCD-4E82-BC78-A47082FFD244}"/>
              </a:ext>
            </a:extLst>
          </p:cNvPr>
          <p:cNvSpPr/>
          <p:nvPr/>
        </p:nvSpPr>
        <p:spPr>
          <a:xfrm>
            <a:off x="0" y="2561746"/>
            <a:ext cx="9144000" cy="372310"/>
          </a:xfrm>
          <a:prstGeom prst="rect">
            <a:avLst/>
          </a:prstGeom>
          <a:noFill/>
          <a:ln w="381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numCol="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i="1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TF: Trabajo Final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i="1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EP: Entregable Parcial</a:t>
            </a:r>
          </a:p>
          <a:p>
            <a:pPr algn="ctr"/>
            <a:r>
              <a:rPr lang="es-ES" sz="1200" i="1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PF: Presentación Final</a:t>
            </a:r>
          </a:p>
          <a:p>
            <a:pPr algn="ctr"/>
            <a:r>
              <a:rPr lang="es-ES" sz="1200" i="1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PP: Presentación Parcial</a:t>
            </a:r>
          </a:p>
          <a:p>
            <a:pPr algn="ctr"/>
            <a:r>
              <a:rPr lang="es-ES" sz="1200" i="1" dirty="0">
                <a:solidFill>
                  <a:srgbClr val="1E4E79"/>
                </a:solidFill>
                <a:latin typeface="Arial"/>
                <a:ea typeface="Arial"/>
                <a:cs typeface="Arial"/>
                <a:sym typeface="Arial"/>
              </a:rPr>
              <a:t>TI: </a:t>
            </a:r>
            <a:r>
              <a:rPr lang="es-ES" sz="1200" i="1" dirty="0">
                <a:solidFill>
                  <a:srgbClr val="1E4E79"/>
                </a:solidFill>
              </a:rPr>
              <a:t>Trabajo Individual</a:t>
            </a:r>
            <a:endParaRPr lang="es-ES" sz="1200" i="1" dirty="0">
              <a:solidFill>
                <a:srgbClr val="1E4E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100;p3">
            <a:extLst>
              <a:ext uri="{FF2B5EF4-FFF2-40B4-BE49-F238E27FC236}">
                <a16:creationId xmlns:a16="http://schemas.microsoft.com/office/drawing/2014/main" id="{DB9F26D0-D5A3-4A23-AABC-A9110A4E8B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3129" y="3124891"/>
            <a:ext cx="8517739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SzPts val="2200"/>
              <a:buNone/>
            </a:pPr>
            <a:r>
              <a:rPr lang="es-ES" sz="1600" dirty="0">
                <a:latin typeface="Arial"/>
                <a:cs typeface="Arial"/>
                <a:sym typeface="Arial"/>
              </a:rPr>
              <a:t>El proyecto se realizará y evaluará en parejas. Todos los estudiantes tienen que presentar al menos un día.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SzPts val="2200"/>
              <a:buNone/>
            </a:pPr>
            <a:r>
              <a:rPr lang="es-ES" sz="1600" dirty="0">
                <a:latin typeface="Arial"/>
                <a:cs typeface="Arial"/>
                <a:sym typeface="Arial"/>
              </a:rPr>
              <a:t>Fechas entrega: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1600" dirty="0">
                <a:latin typeface="Arial"/>
                <a:cs typeface="Arial"/>
                <a:sym typeface="Arial"/>
              </a:rPr>
              <a:t>Entregable y presentación parcial: 22 de Mayo. 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1600" dirty="0">
                <a:latin typeface="Arial"/>
                <a:cs typeface="Arial"/>
                <a:sym typeface="Arial"/>
              </a:rPr>
              <a:t>Presentación final: 29 de Mayo.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1600" dirty="0">
                <a:latin typeface="Arial"/>
                <a:cs typeface="Arial"/>
                <a:sym typeface="Arial"/>
              </a:rPr>
              <a:t>Trabajo final: 5 de Junio.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SzPts val="2200"/>
              <a:buNone/>
            </a:pPr>
            <a:r>
              <a:rPr lang="es-ES" sz="1600" dirty="0">
                <a:latin typeface="Arial"/>
                <a:cs typeface="Arial"/>
                <a:sym typeface="Arial"/>
              </a:rPr>
              <a:t>Devolución del kit: Semana del 10 de Junio (o antes).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 dirty="0"/>
              <a:t>Entregable Parcial</a:t>
            </a:r>
            <a:endParaRPr dirty="0"/>
          </a:p>
        </p:txBody>
      </p:sp>
      <p:sp>
        <p:nvSpPr>
          <p:cNvPr id="119" name="Google Shape;119;p5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  <p:sp>
        <p:nvSpPr>
          <p:cNvPr id="121" name="Google Shape;121;p5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4317" y="1228787"/>
            <a:ext cx="533518" cy="5335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0D7098B4-112A-434A-83FC-8684930520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3130" y="1853499"/>
            <a:ext cx="8517739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SzPts val="2200"/>
              <a:buNone/>
            </a:pPr>
            <a:r>
              <a:rPr lang="es-ES" sz="1600" dirty="0">
                <a:latin typeface="Arial"/>
                <a:cs typeface="Arial"/>
                <a:sym typeface="Arial"/>
              </a:rPr>
              <a:t>Contenido: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1600" dirty="0">
                <a:latin typeface="Arial"/>
                <a:cs typeface="Arial"/>
                <a:sym typeface="Arial"/>
              </a:rPr>
              <a:t>Presentación de la carga.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1600" dirty="0">
                <a:latin typeface="Arial"/>
                <a:cs typeface="Arial"/>
                <a:sym typeface="Arial"/>
              </a:rPr>
              <a:t>Análisis básico del consumo de la carga (enseñar un ciclo de carga, o el consumo durante un periodo determinado). Se recomienda usar Excel o Python.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1600" dirty="0">
                <a:latin typeface="Arial"/>
                <a:cs typeface="Arial"/>
                <a:sym typeface="Arial"/>
              </a:rPr>
              <a:t>Presentación del caso de estudio:</a:t>
            </a:r>
          </a:p>
          <a:p>
            <a:pPr marL="742950" lvl="1" indent="-28575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1600" dirty="0">
                <a:latin typeface="Arial"/>
                <a:cs typeface="Arial"/>
                <a:sym typeface="Arial"/>
              </a:rPr>
              <a:t>¿Tiene potencial para ser desplazada?</a:t>
            </a:r>
          </a:p>
          <a:p>
            <a:pPr marL="742950" lvl="1" indent="-28575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1600" dirty="0">
                <a:latin typeface="Arial"/>
                <a:cs typeface="Arial"/>
                <a:sym typeface="Arial"/>
              </a:rPr>
              <a:t>¿Se puede mejorar la eficiencia?</a:t>
            </a:r>
          </a:p>
          <a:p>
            <a:pPr marL="742950" lvl="1" indent="-28575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1600" dirty="0">
                <a:latin typeface="Arial"/>
                <a:cs typeface="Arial"/>
                <a:sym typeface="Arial"/>
              </a:rPr>
              <a:t>¿Se puede usar el precio de REE?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1600" dirty="0">
                <a:latin typeface="Arial"/>
                <a:cs typeface="Arial"/>
                <a:sym typeface="Arial"/>
              </a:rPr>
              <a:t>Posibles mejoras del proyecto.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SzPts val="2200"/>
              <a:buNone/>
            </a:pPr>
            <a:endParaRPr lang="es-ES" sz="1600" dirty="0">
              <a:latin typeface="Arial"/>
              <a:cs typeface="Arial"/>
              <a:sym typeface="Arial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SzPts val="2200"/>
              <a:buNone/>
            </a:pPr>
            <a:r>
              <a:rPr lang="es-ES" sz="1600" dirty="0">
                <a:latin typeface="Arial"/>
                <a:cs typeface="Arial"/>
                <a:sym typeface="Arial"/>
              </a:rPr>
              <a:t>Informe de máximo 2 páginas (formato </a:t>
            </a:r>
            <a:r>
              <a:rPr lang="es-ES" sz="1600" dirty="0" err="1">
                <a:latin typeface="Arial"/>
                <a:cs typeface="Arial"/>
                <a:sym typeface="Arial"/>
              </a:rPr>
              <a:t>pdf</a:t>
            </a:r>
            <a:r>
              <a:rPr lang="es-ES" sz="1600" dirty="0">
                <a:latin typeface="Arial"/>
                <a:cs typeface="Arial"/>
                <a:sym typeface="Arial"/>
              </a:rPr>
              <a:t>).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SzPts val="2200"/>
              <a:buNone/>
            </a:pPr>
            <a:r>
              <a:rPr lang="es-ES" sz="1600" dirty="0">
                <a:latin typeface="Arial"/>
                <a:cs typeface="Arial"/>
                <a:sym typeface="Arial"/>
              </a:rPr>
              <a:t>Presentación de 5 minutos por grupo.</a:t>
            </a:r>
            <a:endParaRPr lang="es-ES" sz="1400" dirty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75595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 dirty="0"/>
              <a:t>Entregable Final</a:t>
            </a:r>
            <a:endParaRPr dirty="0"/>
          </a:p>
        </p:txBody>
      </p:sp>
      <p:sp>
        <p:nvSpPr>
          <p:cNvPr id="119" name="Google Shape;119;p5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8</a:t>
            </a:fld>
            <a:endParaRPr/>
          </a:p>
        </p:txBody>
      </p:sp>
      <p:sp>
        <p:nvSpPr>
          <p:cNvPr id="121" name="Google Shape;121;p5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4317" y="1228787"/>
            <a:ext cx="533518" cy="53351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0;p3">
            <a:extLst>
              <a:ext uri="{FF2B5EF4-FFF2-40B4-BE49-F238E27FC236}">
                <a16:creationId xmlns:a16="http://schemas.microsoft.com/office/drawing/2014/main" id="{0D7098B4-112A-434A-83FC-8684930520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3130" y="1874251"/>
            <a:ext cx="8517739" cy="452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indent="0" algn="just">
              <a:lnSpc>
                <a:spcPct val="150000"/>
              </a:lnSpc>
              <a:spcBef>
                <a:spcPts val="0"/>
              </a:spcBef>
              <a:buSzPts val="2200"/>
              <a:buNone/>
            </a:pPr>
            <a:r>
              <a:rPr lang="es-ES" sz="1600" dirty="0">
                <a:latin typeface="Arial"/>
                <a:cs typeface="Arial"/>
                <a:sym typeface="Arial"/>
              </a:rPr>
              <a:t>Contenido: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1600" dirty="0">
                <a:latin typeface="Arial"/>
                <a:cs typeface="Arial"/>
                <a:sym typeface="Arial"/>
              </a:rPr>
              <a:t>Introducción.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1600" dirty="0">
                <a:latin typeface="Arial"/>
                <a:cs typeface="Arial"/>
                <a:sym typeface="Arial"/>
              </a:rPr>
              <a:t>Objetivos.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1600" dirty="0">
                <a:latin typeface="Arial"/>
                <a:cs typeface="Arial"/>
                <a:sym typeface="Arial"/>
              </a:rPr>
              <a:t>Presentación de la carga.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1600" dirty="0">
                <a:latin typeface="Arial"/>
                <a:cs typeface="Arial"/>
                <a:sym typeface="Arial"/>
              </a:rPr>
              <a:t>Análisis de la carga (económico, ambiental …).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1600" dirty="0">
                <a:latin typeface="Arial"/>
                <a:cs typeface="Arial"/>
                <a:sym typeface="Arial"/>
              </a:rPr>
              <a:t>Presentación de los casos de estudio.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1600" dirty="0">
                <a:latin typeface="Arial"/>
                <a:cs typeface="Arial"/>
                <a:sym typeface="Arial"/>
              </a:rPr>
              <a:t>Montaje eléctrico y esquema de comunicaciones.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1600" dirty="0">
                <a:latin typeface="Arial"/>
                <a:cs typeface="Arial"/>
                <a:sym typeface="Arial"/>
              </a:rPr>
              <a:t>Resultados</a:t>
            </a:r>
          </a:p>
          <a:p>
            <a:pPr marL="285750" indent="-285750" algn="just">
              <a:lnSpc>
                <a:spcPct val="150000"/>
              </a:lnSpc>
              <a:spcBef>
                <a:spcPts val="0"/>
              </a:spcBef>
              <a:buSzPts val="2200"/>
            </a:pPr>
            <a:r>
              <a:rPr lang="es-ES" sz="1600" dirty="0">
                <a:latin typeface="Arial"/>
                <a:cs typeface="Arial"/>
                <a:sym typeface="Arial"/>
              </a:rPr>
              <a:t>Conclusiones.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SzPts val="2200"/>
              <a:buNone/>
            </a:pPr>
            <a:endParaRPr lang="es-ES" sz="1600" dirty="0">
              <a:latin typeface="Arial"/>
              <a:cs typeface="Arial"/>
              <a:sym typeface="Arial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SzPts val="2200"/>
              <a:buNone/>
            </a:pPr>
            <a:r>
              <a:rPr lang="es-ES" sz="1600" dirty="0">
                <a:latin typeface="Arial"/>
                <a:cs typeface="Arial"/>
                <a:sym typeface="Arial"/>
              </a:rPr>
              <a:t>Informe de máximo 15 páginas (+ anexos) o </a:t>
            </a:r>
            <a:r>
              <a:rPr lang="es-ES" sz="1600" dirty="0" err="1">
                <a:latin typeface="Arial"/>
                <a:cs typeface="Arial"/>
                <a:sym typeface="Arial"/>
              </a:rPr>
              <a:t>Jupyter</a:t>
            </a:r>
            <a:r>
              <a:rPr lang="es-ES" sz="1600" dirty="0">
                <a:latin typeface="Arial"/>
                <a:cs typeface="Arial"/>
                <a:sym typeface="Arial"/>
              </a:rPr>
              <a:t> Notebook.</a:t>
            </a: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SzPts val="2200"/>
              <a:buNone/>
            </a:pPr>
            <a:r>
              <a:rPr lang="es-ES" sz="1600" dirty="0">
                <a:latin typeface="Arial"/>
                <a:cs typeface="Arial"/>
                <a:sym typeface="Arial"/>
              </a:rPr>
              <a:t>Presentación de 10-15 minutos por grupo + preguntas.</a:t>
            </a:r>
            <a:endParaRPr lang="es-ES" sz="1400" dirty="0"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0546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 txBox="1">
            <a:spLocks noGrp="1"/>
          </p:cNvSpPr>
          <p:nvPr>
            <p:ph type="title"/>
          </p:nvPr>
        </p:nvSpPr>
        <p:spPr>
          <a:xfrm>
            <a:off x="628650" y="1131248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ES"/>
              <a:t>Ejercicio de postgrado</a:t>
            </a:r>
            <a:endParaRPr/>
          </a:p>
        </p:txBody>
      </p:sp>
      <p:sp>
        <p:nvSpPr>
          <p:cNvPr id="150" name="Google Shape;150;p7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9</a:t>
            </a:fld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body" idx="1"/>
          </p:nvPr>
        </p:nvSpPr>
        <p:spPr>
          <a:xfrm>
            <a:off x="423644" y="1894019"/>
            <a:ext cx="8296800" cy="464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ES" sz="1600" dirty="0">
                <a:latin typeface="Arial"/>
                <a:ea typeface="Arial"/>
                <a:cs typeface="Arial"/>
                <a:sym typeface="Arial"/>
              </a:rPr>
              <a:t>Los alumnos que tengan que entregar el ejercicio de postgrado, tendrán dos semanas más para desarrollarlo.</a:t>
            </a: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s-ES" sz="1600" dirty="0">
                <a:latin typeface="Arial"/>
                <a:ea typeface="Arial"/>
                <a:cs typeface="Arial"/>
                <a:sym typeface="Arial"/>
              </a:rPr>
              <a:t>El objetivo del ejercicio será ampliar el trabajo del módulo </a:t>
            </a:r>
            <a:r>
              <a:rPr lang="es-ES" sz="1600" b="1" dirty="0">
                <a:latin typeface="Arial"/>
                <a:ea typeface="Arial"/>
                <a:cs typeface="Arial"/>
                <a:sym typeface="Arial"/>
              </a:rPr>
              <a:t>alguno de los siguientes puntos</a:t>
            </a:r>
            <a:r>
              <a:rPr lang="es-ES" sz="1600" dirty="0">
                <a:latin typeface="Arial"/>
                <a:ea typeface="Arial"/>
                <a:cs typeface="Arial"/>
                <a:sym typeface="Arial"/>
              </a:rPr>
              <a:t>, a elección del alumno: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s-ES" sz="1600" dirty="0">
                <a:latin typeface="Arial"/>
                <a:ea typeface="Arial"/>
                <a:cs typeface="Arial"/>
                <a:sym typeface="Arial"/>
              </a:rPr>
              <a:t>Predicción del consumo de la carga elegida con algoritmos de ML o regresión.</a:t>
            </a:r>
            <a:endParaRPr lang="es-ES" dirty="0"/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s-ES" sz="1600" dirty="0">
                <a:latin typeface="Arial"/>
                <a:ea typeface="Arial"/>
                <a:cs typeface="Arial"/>
                <a:sym typeface="Arial"/>
              </a:rPr>
              <a:t>Implementación de un sistema de recogida de datos y visualización (local o remoto).</a:t>
            </a:r>
          </a:p>
          <a:p>
            <a:pPr marL="3429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AutoNum type="arabicParenR"/>
            </a:pPr>
            <a:r>
              <a:rPr lang="es-ES" sz="1600" dirty="0">
                <a:latin typeface="Arial"/>
                <a:cs typeface="Arial"/>
                <a:sym typeface="Arial"/>
              </a:rPr>
              <a:t>Otra mejora (a discutir con el profesor).</a:t>
            </a: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 sz="1600" i="1" dirty="0">
                <a:latin typeface="Arial"/>
                <a:ea typeface="Arial"/>
                <a:cs typeface="Arial"/>
                <a:sym typeface="Arial"/>
              </a:rPr>
              <a:t>La fecha límite de entrega del ejercicio será </a:t>
            </a:r>
            <a:r>
              <a:rPr lang="es-ES" sz="1600" b="1" i="1" dirty="0">
                <a:latin typeface="Arial"/>
                <a:ea typeface="Arial"/>
                <a:cs typeface="Arial"/>
                <a:sym typeface="Arial"/>
              </a:rPr>
              <a:t>el 19 de junio de 2024</a:t>
            </a:r>
            <a:endParaRPr sz="1600" b="1" i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 i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 sz="1600" b="1" i="1" dirty="0">
                <a:latin typeface="Arial"/>
                <a:ea typeface="Arial"/>
                <a:cs typeface="Arial"/>
                <a:sym typeface="Arial"/>
              </a:rPr>
              <a:t>Se debe especificar como un apartado adicional en el trabajo de curso o como un fichero independiente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 sz="1600" b="1" i="1" dirty="0">
                <a:latin typeface="Arial"/>
                <a:ea typeface="Arial"/>
                <a:cs typeface="Arial"/>
                <a:sym typeface="Arial"/>
              </a:rPr>
              <a:t>Se debe colgar en la plataforma </a:t>
            </a:r>
            <a:r>
              <a:rPr lang="es-ES" sz="1600" b="1" i="1" dirty="0" err="1">
                <a:latin typeface="Arial"/>
                <a:ea typeface="Arial"/>
                <a:cs typeface="Arial"/>
                <a:sym typeface="Arial"/>
              </a:rPr>
              <a:t>TechTalent</a:t>
            </a:r>
            <a:r>
              <a:rPr lang="es-ES" sz="1600" b="1" i="1" dirty="0">
                <a:latin typeface="Arial"/>
                <a:ea typeface="Arial"/>
                <a:cs typeface="Arial"/>
                <a:sym typeface="Arial"/>
              </a:rPr>
              <a:t> UPC</a:t>
            </a:r>
            <a:endParaRPr dirty="0"/>
          </a:p>
        </p:txBody>
      </p:sp>
      <p:sp>
        <p:nvSpPr>
          <p:cNvPr id="152" name="Google Shape;152;p7"/>
          <p:cNvSpPr txBox="1"/>
          <p:nvPr/>
        </p:nvSpPr>
        <p:spPr>
          <a:xfrm>
            <a:off x="6694415" y="88900"/>
            <a:ext cx="191269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5775" tIns="47875" rIns="95775" bIns="47875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Módulo 3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16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de la energía</a:t>
            </a:r>
            <a:endParaRPr/>
          </a:p>
        </p:txBody>
      </p:sp>
      <p:pic>
        <p:nvPicPr>
          <p:cNvPr id="153" name="Google Shape;15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4317" y="1228787"/>
            <a:ext cx="533518" cy="533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1832</Words>
  <Application>Microsoft Office PowerPoint</Application>
  <PresentationFormat>On-screen Show (4:3)</PresentationFormat>
  <Paragraphs>341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Open Sans</vt:lpstr>
      <vt:lpstr>Arial</vt:lpstr>
      <vt:lpstr>Georgia</vt:lpstr>
      <vt:lpstr>Tema1</vt:lpstr>
      <vt:lpstr>PowerPoint Presentation</vt:lpstr>
      <vt:lpstr>Objetivos del módulo</vt:lpstr>
      <vt:lpstr>Resumen del proyecto</vt:lpstr>
      <vt:lpstr>Calendario </vt:lpstr>
      <vt:lpstr>Tutores </vt:lpstr>
      <vt:lpstr>Evaluación del módulo</vt:lpstr>
      <vt:lpstr>Entregable Parcial</vt:lpstr>
      <vt:lpstr>Entregable Final</vt:lpstr>
      <vt:lpstr>Ejercicio de postgrado</vt:lpstr>
      <vt:lpstr>Gestión activa de la demanda (DSM)</vt:lpstr>
      <vt:lpstr>Gestión activa de la demanda (DSM)</vt:lpstr>
      <vt:lpstr>Gestión activa de la demanda (DSM)</vt:lpstr>
      <vt:lpstr>Gestión activa de la demanda (DSM)</vt:lpstr>
      <vt:lpstr>Gestión activa de la demanda (DSM)</vt:lpstr>
      <vt:lpstr>Gestión activa de la demanda (DSM)</vt:lpstr>
      <vt:lpstr>Gestión activa de la demanda (DSM)</vt:lpstr>
      <vt:lpstr>Respuesta a la Demanda (DR)</vt:lpstr>
      <vt:lpstr>Gestión activa de la demanda (DSM)</vt:lpstr>
      <vt:lpstr>Gestión activa de la demanda (DSM)</vt:lpstr>
      <vt:lpstr>Actividad en Parejas</vt:lpstr>
      <vt:lpstr>DSM y Mercados Energéticos</vt:lpstr>
      <vt:lpstr>La importancia de la digitalización</vt:lpstr>
      <vt:lpstr>Ejemplos Reales Thermovault</vt:lpstr>
      <vt:lpstr>Ejemplos Reales Thermovault</vt:lpstr>
      <vt:lpstr>Ejemplos Reales Tibber</vt:lpstr>
      <vt:lpstr>Ejemplos Reales Tether EV</vt:lpstr>
      <vt:lpstr>Proyecto: Data Pipeline</vt:lpstr>
      <vt:lpstr>Proyecto</vt:lpstr>
      <vt:lpstr>Material del Proyecto</vt:lpstr>
      <vt:lpstr>Repositorios y material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Domin</dc:creator>
  <cp:lastModifiedBy>Marc Jené Vinuesa</cp:lastModifiedBy>
  <cp:revision>19</cp:revision>
  <dcterms:created xsi:type="dcterms:W3CDTF">2019-10-15T08:45:43Z</dcterms:created>
  <dcterms:modified xsi:type="dcterms:W3CDTF">2024-05-07T15:17:11Z</dcterms:modified>
</cp:coreProperties>
</file>